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0" r:id="rId12"/>
    <p:sldId id="269" r:id="rId13"/>
    <p:sldId id="271" r:id="rId14"/>
    <p:sldId id="272" r:id="rId15"/>
    <p:sldId id="273" r:id="rId16"/>
    <p:sldId id="637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8" r:id="rId27"/>
    <p:sldId id="635" r:id="rId28"/>
    <p:sldId id="640" r:id="rId29"/>
    <p:sldId id="641" r:id="rId30"/>
    <p:sldId id="636" r:id="rId31"/>
    <p:sldId id="291" r:id="rId32"/>
    <p:sldId id="292" r:id="rId33"/>
    <p:sldId id="639" r:id="rId34"/>
    <p:sldId id="293" r:id="rId35"/>
    <p:sldId id="294" r:id="rId36"/>
    <p:sldId id="575" r:id="rId37"/>
    <p:sldId id="576" r:id="rId38"/>
    <p:sldId id="579" r:id="rId39"/>
    <p:sldId id="584" r:id="rId40"/>
    <p:sldId id="585" r:id="rId41"/>
    <p:sldId id="577" r:id="rId42"/>
    <p:sldId id="588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8603" autoAdjust="0"/>
    <p:restoredTop sz="94624" autoAdjust="0"/>
  </p:normalViewPr>
  <p:slideViewPr>
    <p:cSldViewPr>
      <p:cViewPr>
        <p:scale>
          <a:sx n="100" d="100"/>
          <a:sy n="100" d="100"/>
        </p:scale>
        <p:origin x="-25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B375-4ABD-4FB3-B7DB-EA8AEF67B58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A71C-560A-41C7-A378-44FCEAF5F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748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A709F9-A444-40DE-B055-37B8324569E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2C78F3-4943-4819-B378-4D2A05630D10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06FA7A-2DF8-4823-A65F-8DD10C8D3831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83BDEA-29BF-4C86-A3FB-F9768726B2A1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C427F1-FA5A-4F15-833A-1F5824EC8C95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1E4C4C-9400-4019-8257-6789483F622C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FB0B7E-A45A-41F1-8DC4-4E7C9A66C67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6D4F6D-2EDC-422B-A433-6812765E0E51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While progressing through a lecture, point out that many of the bones and their surface features (e.g., olecranon) may be easily palpated.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173D47-4174-4552-9252-E37F85B6BA5F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3333AA-FADE-492F-BB6A-456D6DF1A226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7FA58B-5A35-4222-BE28-10A950C2D251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9A147B-F0FA-4D97-9BD7-0394E246AEA1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92E755-940A-4B72-981E-5A7E24405FD0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5F927FE-F018-4748-8E68-74B47275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Orthopedic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Dr. Mehdi </a:t>
            </a:r>
            <a:r>
              <a:rPr lang="en-US" b="1" dirty="0" err="1" smtClean="0"/>
              <a:t>Rezaei</a:t>
            </a:r>
            <a:endParaRPr lang="en-US" b="1" dirty="0" smtClean="0"/>
          </a:p>
          <a:p>
            <a:r>
              <a:rPr lang="en-US" dirty="0" smtClean="0"/>
              <a:t>Assistant Professor, </a:t>
            </a:r>
            <a:r>
              <a:rPr lang="en-US" dirty="0"/>
              <a:t>Department of </a:t>
            </a:r>
            <a:r>
              <a:rPr lang="en-US" dirty="0" err="1"/>
              <a:t>Orthopaedic</a:t>
            </a:r>
            <a:r>
              <a:rPr lang="en-US" dirty="0"/>
              <a:t> Surgery, </a:t>
            </a:r>
            <a:r>
              <a:rPr lang="en-US" dirty="0" smtClean="0"/>
              <a:t>TUMS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Terms of Relationship and Comparison</a:t>
            </a:r>
            <a:endParaRPr lang="en-US" sz="2800" dirty="0"/>
          </a:p>
        </p:txBody>
      </p:sp>
      <p:sp>
        <p:nvSpPr>
          <p:cNvPr id="41988" name="Content Placeholder 5"/>
          <p:cNvSpPr>
            <a:spLocks noGrp="1"/>
          </p:cNvSpPr>
          <p:nvPr>
            <p:ph idx="1"/>
          </p:nvPr>
        </p:nvSpPr>
        <p:spPr>
          <a:xfrm>
            <a:off x="-304800" y="1371600"/>
            <a:ext cx="5181600" cy="4953000"/>
          </a:xfrm>
        </p:spPr>
        <p:txBody>
          <a:bodyPr>
            <a:normAutofit/>
          </a:bodyPr>
          <a:lstStyle/>
          <a:p>
            <a:pPr algn="just" eaLnBrk="1" hangingPunct="1"/>
            <a:endParaRPr lang="en-US" altLang="en-US" sz="1800" dirty="0" smtClean="0"/>
          </a:p>
          <a:p>
            <a:pPr lvl="1" algn="just" eaLnBrk="1" hangingPunct="1"/>
            <a:r>
              <a:rPr lang="en-US" altLang="en-US" b="1" dirty="0" smtClean="0">
                <a:solidFill>
                  <a:schemeClr val="accent1"/>
                </a:solidFill>
              </a:rPr>
              <a:t>Superficial:</a:t>
            </a:r>
            <a:r>
              <a:rPr lang="en-US" altLang="en-US" dirty="0" smtClean="0"/>
              <a:t> Toward the surface</a:t>
            </a:r>
          </a:p>
          <a:p>
            <a:pPr lvl="1" algn="just" eaLnBrk="1" hangingPunct="1"/>
            <a:endParaRPr lang="en-US" altLang="en-US" dirty="0" smtClean="0"/>
          </a:p>
          <a:p>
            <a:pPr lvl="1" algn="just" eaLnBrk="1" hangingPunct="1"/>
            <a:r>
              <a:rPr lang="en-US" altLang="en-US" b="1" dirty="0" smtClean="0">
                <a:solidFill>
                  <a:schemeClr val="accent1"/>
                </a:solidFill>
              </a:rPr>
              <a:t>Intermediate</a:t>
            </a:r>
            <a:r>
              <a:rPr lang="en-US" altLang="en-US" dirty="0" smtClean="0"/>
              <a:t>: Between  a Superficial and Deep structure</a:t>
            </a:r>
          </a:p>
          <a:p>
            <a:pPr lvl="1" algn="just" eaLnBrk="1" hangingPunct="1"/>
            <a:endParaRPr lang="en-US" altLang="en-US" dirty="0" smtClean="0"/>
          </a:p>
          <a:p>
            <a:pPr lvl="1" algn="just" eaLnBrk="1" hangingPunct="1"/>
            <a:r>
              <a:rPr lang="en-US" altLang="en-US" b="1" dirty="0" smtClean="0">
                <a:solidFill>
                  <a:schemeClr val="accent1"/>
                </a:solidFill>
              </a:rPr>
              <a:t>Deep: </a:t>
            </a:r>
            <a:r>
              <a:rPr lang="en-US" altLang="en-US" dirty="0" smtClean="0"/>
              <a:t>Away from the surface of the body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374F9-4846-4DB9-A3D8-096C0556CCC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AutoShape 2" descr="Image result for superficial vs deep anat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4" r="2540"/>
          <a:stretch/>
        </p:blipFill>
        <p:spPr bwMode="auto">
          <a:xfrm>
            <a:off x="4966854" y="2143125"/>
            <a:ext cx="4100946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99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Terms of Relationship and Comparison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8D332-00A8-4452-B14A-334E37A5CC3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457200" y="1981200"/>
            <a:ext cx="4724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+mj-lt"/>
                <a:ea typeface="+mj-ea"/>
                <a:cs typeface="+mj-cs"/>
              </a:rPr>
              <a:t>Posterior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 (dorsal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):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nearer to the back.</a:t>
            </a:r>
          </a:p>
          <a:p>
            <a:pPr algn="just"/>
            <a:r>
              <a:rPr lang="en-US" altLang="en-US" sz="2800" b="1" dirty="0">
                <a:latin typeface="+mj-lt"/>
                <a:ea typeface="+mj-ea"/>
                <a:cs typeface="+mj-cs"/>
              </a:rPr>
              <a:t>Anterior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 (ventral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):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nearer to front surface of the body. </a:t>
            </a:r>
          </a:p>
          <a:p>
            <a:pPr algn="just"/>
            <a:endParaRPr lang="en-US" altLang="en-US" sz="24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" r="54000" b="11111"/>
          <a:stretch/>
        </p:blipFill>
        <p:spPr>
          <a:xfrm>
            <a:off x="5715001" y="1117600"/>
            <a:ext cx="3048000" cy="55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1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Terms of Relationship and Comparison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E3E3-1875-4651-B383-DDC84C41E4F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3014" name="Content Placeholder 2"/>
          <p:cNvSpPr txBox="1">
            <a:spLocks/>
          </p:cNvSpPr>
          <p:nvPr/>
        </p:nvSpPr>
        <p:spPr bwMode="auto">
          <a:xfrm>
            <a:off x="401782" y="2292927"/>
            <a:ext cx="609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30250" indent="-2730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b="1" dirty="0" smtClean="0">
                <a:latin typeface="+mn-lt"/>
              </a:rPr>
              <a:t>Inferior</a:t>
            </a:r>
            <a:r>
              <a:rPr lang="en-US" altLang="en-US" sz="2800" dirty="0" smtClean="0">
                <a:latin typeface="+mn-lt"/>
              </a:rPr>
              <a:t>: </a:t>
            </a:r>
            <a:r>
              <a:rPr lang="en-US" altLang="en-US" sz="2800" dirty="0">
                <a:latin typeface="+mn-lt"/>
              </a:rPr>
              <a:t>structure nearer the sole of the </a:t>
            </a:r>
            <a:r>
              <a:rPr lang="en-US" altLang="en-US" sz="2800" dirty="0" smtClean="0">
                <a:latin typeface="+mn-lt"/>
              </a:rPr>
              <a:t>foot</a:t>
            </a:r>
          </a:p>
          <a:p>
            <a:pPr algn="just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altLang="en-US" sz="2800" dirty="0" smtClean="0"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b="1" dirty="0">
                <a:latin typeface="+mn-lt"/>
              </a:rPr>
              <a:t>Superior</a:t>
            </a:r>
            <a:r>
              <a:rPr lang="en-US" altLang="en-US" sz="2800" dirty="0">
                <a:latin typeface="+mn-lt"/>
              </a:rPr>
              <a:t>: structure nearer the skull</a:t>
            </a:r>
          </a:p>
          <a:p>
            <a:pPr algn="just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400" dirty="0" smtClean="0">
                <a:latin typeface="+mn-lt"/>
              </a:rPr>
              <a:t> 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36073"/>
            <a:ext cx="19240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8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Terms of Relationship and Comparison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DB6FF-7B5D-4BD6-83EB-0450987E5A6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2388090"/>
            <a:ext cx="4572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b="1" dirty="0">
                <a:latin typeface="+mj-lt"/>
                <a:ea typeface="+mj-ea"/>
                <a:cs typeface="+mj-cs"/>
              </a:rPr>
              <a:t>Proximal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 : Nearer to trunk or point of origin</a:t>
            </a:r>
          </a:p>
          <a:p>
            <a:pPr algn="just"/>
            <a:r>
              <a:rPr lang="en-US" altLang="en-US" sz="2800" b="1" dirty="0">
                <a:latin typeface="+mj-lt"/>
                <a:ea typeface="+mj-ea"/>
                <a:cs typeface="+mj-cs"/>
              </a:rPr>
              <a:t>Distal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: Farther from trunk or point of origin</a:t>
            </a:r>
          </a:p>
          <a:p>
            <a:pPr algn="just"/>
            <a:endParaRPr lang="en-US" altLang="en-US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1847850" cy="61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45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Terms of Relationship and Comparison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150"/>
            <a:ext cx="4267200" cy="29337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/>
              <a:t>Medial: </a:t>
            </a:r>
            <a:r>
              <a:rPr lang="en-US" sz="2800" dirty="0" smtClean="0"/>
              <a:t>nearer to the median plane of the body than the other digits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800" b="1" dirty="0"/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/>
              <a:t>Lateral:</a:t>
            </a:r>
            <a:r>
              <a:rPr lang="en-US" sz="2800" dirty="0" smtClean="0"/>
              <a:t> farther away from the median plane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B96F6-4E58-4003-85DE-C1497A172D0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22" b="4336"/>
          <a:stretch/>
        </p:blipFill>
        <p:spPr bwMode="auto">
          <a:xfrm>
            <a:off x="6172200" y="1025236"/>
            <a:ext cx="1664481" cy="57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44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0ADCD-2FBE-4A7A-A8A4-79516AA064C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09600" y="914400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b="1" dirty="0" smtClean="0">
                <a:latin typeface="+mj-lt"/>
                <a:ea typeface="+mj-ea"/>
                <a:cs typeface="+mj-cs"/>
              </a:rPr>
              <a:t>Flexion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: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bending or decreasing the angle between the bones or parts of the body. </a:t>
            </a:r>
            <a:endParaRPr lang="en-US" altLang="en-US" sz="2800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en-US" altLang="en-US" sz="2800" dirty="0" smtClean="0">
                <a:latin typeface="+mj-lt"/>
                <a:ea typeface="+mj-ea"/>
                <a:cs typeface="+mj-cs"/>
                <a:sym typeface="Wingdings"/>
              </a:rPr>
              <a:t>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knee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joint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: posterior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movement.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99845"/>
            <a:ext cx="4038600" cy="43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Image result for flexion of kn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2" r="50000" b="10245"/>
          <a:stretch/>
        </p:blipFill>
        <p:spPr bwMode="auto">
          <a:xfrm>
            <a:off x="5105400" y="3237990"/>
            <a:ext cx="2057400" cy="3310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82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8001000" cy="6556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Terms of Movement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3200400" cy="1203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Dorsiflexion</a:t>
            </a:r>
            <a:endParaRPr lang="en-US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Plantar flexion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3" descr="http://www.usi.edu/science/biology/mkhopper/hopper/BIOL2401/LABUNIT2/01Ex12Joints/Ex.13Images/DorsiPlant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4" b="8288"/>
          <a:stretch/>
        </p:blipFill>
        <p:spPr bwMode="auto">
          <a:xfrm>
            <a:off x="3962400" y="1752600"/>
            <a:ext cx="4246418" cy="37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144AD-B91B-4EEC-A606-AC84F404F61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48133" name="Picture 2" descr="http://www.physioadvisor.com.au/assets/256/images/13179256%28300x300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1905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533400" y="10668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b="1" dirty="0" smtClean="0">
                <a:latin typeface="+mj-lt"/>
                <a:ea typeface="+mj-ea"/>
                <a:cs typeface="+mj-cs"/>
              </a:rPr>
              <a:t>Extension: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 straightening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or increasing the angle between the bones or parts of the body. </a:t>
            </a:r>
            <a:endParaRPr lang="en-US" altLang="en-US" sz="2800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en-US" altLang="en-US" sz="2800" dirty="0" smtClean="0">
                <a:latin typeface="+mj-lt"/>
                <a:ea typeface="+mj-ea"/>
                <a:cs typeface="+mj-cs"/>
                <a:sym typeface="Wingdings"/>
              </a:rPr>
              <a:t>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knee joint: in an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anterior direction.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9921"/>
            <a:ext cx="2438400" cy="446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Image result for flexion of kn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34" r="2875" b="10245"/>
          <a:stretch/>
        </p:blipFill>
        <p:spPr bwMode="auto">
          <a:xfrm>
            <a:off x="3200400" y="3297768"/>
            <a:ext cx="2109355" cy="3310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74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715000" cy="5334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Abduction</a:t>
            </a:r>
            <a:r>
              <a:rPr lang="en-US" sz="2800" dirty="0">
                <a:latin typeface="+mj-lt"/>
                <a:ea typeface="+mj-ea"/>
                <a:cs typeface="+mj-cs"/>
              </a:rPr>
              <a:t> : moving away from the median plane in the frontal plane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abduction of the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digits: </a:t>
            </a:r>
            <a:r>
              <a:rPr lang="en-US" sz="2800" dirty="0">
                <a:latin typeface="+mj-lt"/>
                <a:ea typeface="+mj-ea"/>
                <a:cs typeface="+mj-cs"/>
              </a:rPr>
              <a:t>spreading them apart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B8BB8-91AA-44D3-848A-F727D296DFE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49157" name="Picture 6" descr="http://frankduffy93.files.wordpress.com/2012/10/abductionadduc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65" r="50000"/>
          <a:stretch>
            <a:fillRect/>
          </a:stretch>
        </p:blipFill>
        <p:spPr bwMode="auto">
          <a:xfrm>
            <a:off x="6553200" y="1219200"/>
            <a:ext cx="24180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 descr="http://www.baileybio.com/plogger/images/anatomy___physiology/04._powerpoint_-_skeletal_system/abduction___add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887" t="16667" r="24765" b="35088"/>
          <a:stretch>
            <a:fillRect/>
          </a:stretch>
        </p:blipFill>
        <p:spPr bwMode="auto">
          <a:xfrm>
            <a:off x="3505200" y="4731327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58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867400" cy="56388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altLang="en-US" sz="2800" b="1" dirty="0" smtClean="0">
                <a:latin typeface="+mj-lt"/>
                <a:ea typeface="+mj-ea"/>
                <a:cs typeface="+mj-cs"/>
              </a:rPr>
              <a:t>Adduction: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 moving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toward the median plane in a frontal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plane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en-US" sz="2800" dirty="0"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adduction of the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digits: </a:t>
            </a:r>
            <a:r>
              <a:rPr lang="en-US" altLang="en-US" sz="2800" dirty="0" err="1" smtClean="0">
                <a:latin typeface="+mj-lt"/>
                <a:ea typeface="+mj-ea"/>
                <a:cs typeface="+mj-cs"/>
              </a:rPr>
              <a:t>reapproximating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the spread fingers or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toes</a:t>
            </a:r>
            <a:endParaRPr lang="en-US" alt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F7214-626B-469C-8D4E-8B773F4BFB1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0181" name="Picture 8" descr="http://frankduffy93.files.wordpress.com/2012/10/abductionadduc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3333" b="6667"/>
          <a:stretch>
            <a:fillRect/>
          </a:stretch>
        </p:blipFill>
        <p:spPr bwMode="auto">
          <a:xfrm>
            <a:off x="6477000" y="990600"/>
            <a:ext cx="2730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 descr="http://www.baileybio.com/plogger/images/anatomy___physiology/04._powerpoint_-_skeletal_system/abduction___add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996" t="16667" b="31667"/>
          <a:stretch>
            <a:fillRect/>
          </a:stretch>
        </p:blipFill>
        <p:spPr bwMode="auto">
          <a:xfrm>
            <a:off x="2743200" y="4343400"/>
            <a:ext cx="1066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4" descr="http://classconnection.s3.amazonaws.com/574/flashcards/598574/jpg/picture31311493560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95" r="70386"/>
          <a:stretch>
            <a:fillRect/>
          </a:stretch>
        </p:blipFill>
        <p:spPr bwMode="auto">
          <a:xfrm>
            <a:off x="4419600" y="4267200"/>
            <a:ext cx="252991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89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Osteology </a:t>
            </a:r>
          </a:p>
          <a:p>
            <a:r>
              <a:rPr lang="en-US" dirty="0" smtClean="0"/>
              <a:t>Biomechanics</a:t>
            </a:r>
          </a:p>
          <a:p>
            <a:r>
              <a:rPr lang="en-US" dirty="0" smtClean="0"/>
              <a:t>Orthopedic devices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791200" cy="5181600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buNone/>
            </a:pPr>
            <a:r>
              <a:rPr lang="en-US" altLang="en-US" sz="3000" b="1" dirty="0" smtClean="0">
                <a:latin typeface="+mj-lt"/>
                <a:ea typeface="+mj-ea"/>
                <a:cs typeface="+mj-cs"/>
              </a:rPr>
              <a:t>Circumduction</a:t>
            </a:r>
            <a:r>
              <a:rPr lang="en-US" altLang="en-US" sz="3000" dirty="0" smtClean="0">
                <a:latin typeface="+mj-lt"/>
                <a:ea typeface="+mj-ea"/>
                <a:cs typeface="+mj-cs"/>
              </a:rPr>
              <a:t>: </a:t>
            </a:r>
          </a:p>
          <a:p>
            <a:pPr algn="just"/>
            <a:r>
              <a:rPr lang="en-US" altLang="en-US" sz="3000" dirty="0" smtClean="0">
                <a:latin typeface="+mj-lt"/>
                <a:ea typeface="+mj-ea"/>
                <a:cs typeface="+mj-cs"/>
              </a:rPr>
              <a:t>combination </a:t>
            </a:r>
            <a:r>
              <a:rPr lang="en-US" altLang="en-US" sz="3000" dirty="0">
                <a:latin typeface="+mj-lt"/>
                <a:ea typeface="+mj-ea"/>
                <a:cs typeface="+mj-cs"/>
              </a:rPr>
              <a:t>of flexion, extension, abduction, and adduction </a:t>
            </a:r>
            <a:endParaRPr lang="en-US" altLang="en-US" sz="3000" dirty="0" smtClean="0">
              <a:latin typeface="+mj-lt"/>
              <a:ea typeface="+mj-ea"/>
              <a:cs typeface="+mj-cs"/>
            </a:endParaRPr>
          </a:p>
          <a:p>
            <a:pPr marL="0" indent="0" algn="just" eaLnBrk="1" hangingPunct="1">
              <a:buNone/>
            </a:pPr>
            <a:r>
              <a:rPr lang="en-US" altLang="en-US" sz="3000" b="1" dirty="0" smtClean="0">
                <a:latin typeface="+mj-lt"/>
                <a:ea typeface="+mj-ea"/>
                <a:cs typeface="+mj-cs"/>
              </a:rPr>
              <a:t>Medial </a:t>
            </a:r>
            <a:r>
              <a:rPr lang="en-US" altLang="en-US" sz="3000" b="1" dirty="0">
                <a:latin typeface="+mj-lt"/>
                <a:ea typeface="+mj-ea"/>
                <a:cs typeface="+mj-cs"/>
              </a:rPr>
              <a:t>rotation </a:t>
            </a:r>
            <a:r>
              <a:rPr lang="en-US" altLang="en-US" sz="3000" dirty="0">
                <a:latin typeface="+mj-lt"/>
                <a:ea typeface="+mj-ea"/>
                <a:cs typeface="+mj-cs"/>
              </a:rPr>
              <a:t>(internal rotation) brings the anterior surface of a limb closer to the median </a:t>
            </a:r>
            <a:r>
              <a:rPr lang="en-US" altLang="en-US" sz="3000" dirty="0" smtClean="0">
                <a:latin typeface="+mj-lt"/>
                <a:ea typeface="+mj-ea"/>
                <a:cs typeface="+mj-cs"/>
              </a:rPr>
              <a:t>plane</a:t>
            </a:r>
            <a:endParaRPr lang="en-US" altLang="en-US" sz="3000" dirty="0">
              <a:latin typeface="+mj-lt"/>
              <a:ea typeface="+mj-ea"/>
              <a:cs typeface="+mj-cs"/>
            </a:endParaRPr>
          </a:p>
          <a:p>
            <a:pPr marL="0" indent="0" algn="just" eaLnBrk="1" hangingPunct="1">
              <a:buNone/>
            </a:pPr>
            <a:r>
              <a:rPr lang="en-US" altLang="en-US" sz="3000" b="1" dirty="0">
                <a:latin typeface="+mj-lt"/>
                <a:ea typeface="+mj-ea"/>
                <a:cs typeface="+mj-cs"/>
              </a:rPr>
              <a:t>Lateral rotation </a:t>
            </a:r>
            <a:r>
              <a:rPr lang="en-US" altLang="en-US" sz="3000" dirty="0">
                <a:latin typeface="+mj-lt"/>
                <a:ea typeface="+mj-ea"/>
                <a:cs typeface="+mj-cs"/>
              </a:rPr>
              <a:t>(external rotation) takes the anterior surface away from the median plane.</a:t>
            </a:r>
          </a:p>
          <a:p>
            <a:pPr algn="just" eaLnBrk="1" hangingPunct="1"/>
            <a:endParaRPr lang="en-US" altLang="en-US" sz="1600" dirty="0" smtClean="0"/>
          </a:p>
          <a:p>
            <a:pPr algn="just" eaLnBrk="1" hangingPunct="1"/>
            <a:endParaRPr lang="en-US" alt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C9054-C69B-4E1B-AEA0-472983B1FDD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1205" name="Picture 2" descr="http://content.answcdn.com/main/content/img/oxford/Oxford_Sports/0199210896.circumduction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5146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http://www.medtrng.com/mediallateralrot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6172200" y="4572000"/>
            <a:ext cx="2863211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45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248400" cy="51054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latin typeface="+mj-lt"/>
                <a:ea typeface="+mj-ea"/>
                <a:cs typeface="+mj-cs"/>
              </a:rPr>
              <a:t>Pronation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rotational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movement of the forearm and hand that swings the radius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medially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around its longitudinal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axis</a:t>
            </a:r>
            <a:endParaRPr lang="en-US" alt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52228" name="Picture 2" descr="http://t1.gstatic.com/images?q=tbn:ANd9GcQ6IzBxJUOCOOvoysZx-ABATX3FICgN49qncWAqKNyy5lXXrzrqH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16441"/>
            <a:ext cx="2209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http://t3.gstatic.com/images?q=tbn:ANd9GcSbWXPRCl-vJNXS16Ym-zD9ifvikZ8OWqmkTyJlrU3DYDRQSt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17900"/>
            <a:ext cx="2400300" cy="21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AutoShape 6" descr="data:image/jpeg;base64,/9j/4AAQSkZJRgABAQAAAQABAAD/2wCEAAkGBhASEBUUERQVFRUWFBUVFBYXFBUYGRUYFhgWGhgVGBUXHCYgGB0lGRgUHy8gIycpLC4tGB4yNTAqNScrLSkBCQoKBQUFDQUFDSkYEhgpKSkpKSkpKSkpKSkpKSkpKSkpKSkpKSkpKSkpKSkpKSkpKSkpKSkpKSkpKSkpKSkpKf/AABEIAOYA2wMBIgACEQEDEQH/xAAbAAEBAAIDAQAAAAAAAAAAAAAABgQFAQIHA//EAEsQAAIBAwIEAgYFBgsFCQAAAAECAwAEEQUSBhMhMUFRByIyYXGBFCORkqEkQlJigsEVJTNDU2Nyg6KxshZEVGR0FzRlc5OjwuHw/8QAFAEBAAAAAAAAAAAAAAAAAAAAAP/EABQRAQAAAAAAAAAAAAAAAAAAAAD/2gAMAwEAAhEDEQA/APcaUpQKUpQKUpQKUzTNApSlApSlApSlApSlApSlApSlApTNKBSlKBSlKBSlKBSlKBTNcGtHwreM5u0YluVezIM9cKwSUD4ASYHuxQd+L7uSO0Zo2KtzIACPJp4lP2gkfOpDV/SHdPbXLQRGMci6aCUrMChgyMsXiEbMyhmUIWwwAPfNeh3VpHKuyRQykgkEZGVIYHHuYA/KtceE7LdIxt4t0qush2+0JOsgx2G49Wx38c0Gv4VubwvdxzlGEMkcUXrOxz9HgchnKgsCX3Fj1yzeAFT+hcWXywOSsc0iRzXkzSTMo5fNmRYosJ6vSGTuNq+r33HF9Dp0SSvKqKJJNvMYDq+0YXd54HT5Vg3PCdjIEV7eJgm7aCowAzbmX3qW6lT0J8KDSJxxM+JI4k5DXCWqlpGEvMkChXZAuAm9lBGd23Le6tvwVfTzWFvLcFTI8SuxXsdwyCRgYJHcAY8qyf8AZy0+kfSOTHzs537eudu3d5btvq7u+OmcVk2GnRQII4UVEBJCqMAZOTgeHWgyaUpQKUpQKmuKNSuVmjhhaNUa2uppS6MzFYDbjam112k80jPXHfvVLXRolJyQCcEZIHY4yPgcD7KDzfTeNbjZBiW3Qc3Tbf6Oys0ki3Edszyq7Sbu0rhchhiNiST2wV1q/TS4wbhBzNOa4RwjCSPkvbr1kMnrlll6t0wR5Gry54QgkuFmZpPVaNhHuXlhosFMDbuVQVVtisE3KCVJ61t/okeMbFxtK42jG04yuPLoOnuoJji1ZW+gBZQVNyDIFU4n2W80oA2uOhMeQMkZKnrtwdIvpAuRFG/NtZOfbxzEqrBbIvPbxHnYkJZFE7nrsOYH7Anb6IIFwo2jC+yMD1cDAx5dMiukdhEu/bGg39XwqjeT3LYHrePegg14gunvbaM3MZSO+eB5I02pcA2ZlCEcwjcpJTAJG7acAjbXoQr4Jp8SqqiNAqHKKEUBSOoKjGAep6isig43eFc1KcNztNqeoyZykZt7WP3cuMySAftzfhVXQKUpQKUpQKUpQKl+Eji81NfK8Rvv2tuf3VUVK8OLt1TU1/Sazl+9Bs/ziNBVUpSgUpSgUpSgUrG1K/SCGSZ87Io3kbHfailjj5A19YJg6qw7MARn3jNB9KUpQarQNfW65+1SvIuZbZskHJiI9YY8CCDW1qU4aPK1LUYMYDvBeJ+sJohG5+UkDfbVXQKUpQKUpQK6yOFBJ6ADJPkB3Ndqm/SLftFpdyU9t4+THjvvnIiXHvy4oML0VqWsPpDDDXdxcXTf3sjbf8CpVjWFoumLb20MC+zFEkY9+xQufwrNoFKUoFKUoFKUoFTbqItYDZAFzZlfi9rJuHz2Tt8kNUlS3pAJjigul6G1uoZD745G5Mo+HLlY/sigqaUpQKUpQKUpQSnpOuWGmTRp/KXGy1jH6TXDiPH2Mx+VU9vFtRV77VAz54GKlOKPrdU0yDuqvcXTj3wx7Iz9+X8Kr6BSlKCN4wmNpe2d92jybO6PlHOymKQnwCTAdf1zVlWu4i0ZLu1mt39mWNk+BI9VviGwflWu9H+stdadC8meaqmKYHuJYSY3z8SufnQUVKUoFKUoFR/HTcy4022H85fLKw80tUaUj72yrCo+6HN4ghU9RbWEsvwe4lWMf4I2oLAUpSgUpSgUpSgUpSgVp+MdONxp91Coyz28qr/a2Hb/AIsVuK4NBg6BqP0i1gm/pYYpPvoG/fWfUxwG3LimtD3tLiSEf+U31sB+HKkRf2TVPQKUpQKUpQR9l9br9w/hbWUMPwaeR5T89qJVhUhwF9ZLqNwe8t/JGp80tlSFfxV6r6BSlKBUbweDDqOp22MKZoryP3i5T6zH95G321ZVGTZTiKM+E2mup97Qzhh+Dmgs6UpQKUpQDUdwm3N1TVJu6rJb2qe7kxlnH35DVgajvRWN1i9x43V1dXP35WVT91FoLKlKUClKUClKUClKUClKUEtcobfV45B/J3sJhfp059uGkiJ+MRnH7AqpqY47kKCycfm6jag/CRmiP4SGqegUpSgVw7YGfLrXNY+okiGTHflv/pNBN+iwfxTbue8gkmb+1LLI5/1VWVNejUfxRZf9NF/pqloFKUoFRmuD+PtPx/w17n4fVfvqzqMvzu4itV/QsLh/vSxr+6gs6UpQKUpQafjC9aHT7uVfaS2mZfiI2I/GvjwHZcrTLNPEW0OfiUBP4k19eM7NpdOu409p7adV+JjbA+2uOC7oSadaODndbQH58tc/jmg3VKUoFKUoFKUoFKUoFKUoJn0iECyDn+bubKT7t1Bn8M1TVK+lIfxRdn9GMP8AcdG/dVSpoBrScJaq00UiSNult55reQkAFjGx2MQOmWjMbftGszVNWELwKw6TzckHONpMUrg+/Jj2/tVouFvV1TVIx2MlpMP7yAKfxjNBSi/jMph3DmBBIU8dhYqGx5blIrvdJlGHmrD7QanL9BHrNtJ/TWlzAf7UbxSoPumb8apzQTHoxk3aPZH/AJdB9nT91VFR3oifOjWvuWRfuTSL+6rGgUpSgV53reqcjiKN8bt1lBABnGPpF7sLe/HTpXoleSek88rV7aXw5NufjydQgc/YrE0HrQrmuBXNB0imVhlSCMkZBBGVJBGR4ggj4iu9T3Dcuy5vbfsEnWZB+pcoHP8A7wuK38kgUZJAHmTgfbQckVD+jItbteac3+6XBMP/AE9xmSL7PXq5qLvAYeIYGHRbqxliYebW7iQH4hXI+FBaUpSgUpSgUpSgUpSgUpSgmvSSP4ovf+ml/wBNUFs2UU+ag/gK03H0W7Sr0f8AKXGPiI2I/wAq2ekShreJgcgxRkHzyoNBPekBgPoB/wDE7QD5lx/kTX10dMavffrW1g343a/urF49k3XGlwjqzagkmP1YI5WY/LK18tX1U2t/ezAA7NPs3IJwMLPdhj08lJNBn8XnZcabJ5X3LPuE1vcJ/qK/hVJJIApJ7AZPwHWp/wBIFnJJp8phGZYilxEPEvbusoA952FfnXz4v1gNotzcQnKvZyPGw8pIztb7GzQYXoxk5OhW7uMAQySn4F5JM9fcc1ynpFV03JA5wwQ4Kud++QFFQHcxKROR26lB4nG34NcCzSHbta3/ACZlznBhAUH9pNj/AAcVhX/FTw3Dw8lWAZBHhypYMsfQDaQXLOdqjoRG5yNuKDtpXG6TXCQ8s5cblZSCu0qzL1z63sMCR2JXzOMKf0ijYSkJDcsSKHdT0KxOCwQkgFJU9btu3L3AzwfSKMBvozgb1Ql229Hycr6vU4GcZFfKb0hSqQTbKPqg7KZvWwwgZTnZgLiYjPXLI6gdMkKTh7iFbtZCqlTHIUIJB8AQcr06g++ov006VvjtZBnIlktsjwN1Gyox9wmSI16JBOpQP7IKhznpjIzk5xj51FcYc7VLOaGyUcvbuW4bIEkkZDotuOhbLqBzT6vlu8Ar9G1AT28Uo/nIo5MeW9Q2PxrW6zrMkN7Zx4HKuDPE5I6iRYxJFg+RCSjHwqZ9E6Rov1IflXNvFc+tk7Z1aSK5QsfEERDr16VtvScuyzjuP+Fu7W4+Syqr/wCB3oMqQ7NYTynsXB97W0yEf4bl61/pcDLppmUn8nuLacgfnCOVcgjxHXOD+iKz+I0232my/wBfPAfhLbyMP8UKVtOItJF1aTwH+diePPkWUgH5HB+VBsFORkVG8SRltc0vH5kd+5+BjiUfiay/RrrJudMgZ/5SNeRMD3EkPqNu95wG/arGcF+Ih+jFphPwaa4x/pjNBY0pSgUpSgUpSgUpSgUpSg+VzAroyMMqylWHmGGCPsNTfoyui+lW4JDGNWgJByD9HdogQfeEB+dd/SBrb29myw9bi4It7ZR3MsvQMPIKMsT2G2tJ6OlTTtLuOa+Yra4uhuPisJ2uR8ZFkwPeBQZbObniBQOqWFqxY+U13gBf/RXPzrY+kSJRpd8+BuNpMpbAzgK2BnvjJJx7zWJ6MtOkFq11OMT3srXUg/RV8cqP4LGF6eGTVJrOlJc28kEmdkqMjbSAcMMHBIPX5UGTGPVHwFRGg6dH+W6RNnlLmSAA4Jtbgk7FPf6uTmJ8NtXVR3Gube6sb1egWf6LOfOG6woLHyWURH50GXo7Muq30ZPqvHaXCjyZlkhb8IE+ytlrmqyQ8vZHv3vtJ9fC9CcfVoxyew6Y9/bOqtZca7Ov6Wn2zD9me5H/AMqqaCK/2xvnikZLPYyoxAcyE7iDtUKqesQ3Rhkdjis/SuJrma45RtiiBnBkZnA2rkAgbO7eqwBI9Vx86alBg6po0VwFWbLIrbjHuISTHYSKPbUHrtPTI6g1mqoAwOg7D3VzSgiLGY6dqjW7f91vmaa2PhFc4zND7g/tr26kgVl+lUZ0e7HnGoHxLoAPtxWH6R7B7mWytlcpzXuGRx+ZNDCZIH/ZdSfhkV04ov5Z9NtFnjMUtxeWUUsZGNrCdWkA81+qYg+K4NBcmMHGQDg5HuPUZHyJ+2u1BSggLUDS9XdWO211Jt8Z/NjvB7ae7mA5HmRjwrWcV212uvGazJMyaekqRE4S4SOZlmt2/WIdWU+BA+V/xFw/De27wTjKsOhHRkYey6HwYHqD+7NQul30iapaxak3LuIIp4Ypiv1eoJJy9jK+cJINvrIc5LdO+KC64c4hhvbdZ4D6rdGU9Gjce1G48GU9CPn2IrZ1CcQaXNp9y2o2SF43639qveQD/eYh/SqOpH5wz45NV+k6tDcwpNA4eN13Kw8fd7iDkEHqCMUGZSo/XNd1COWZYItyqW2ExSMD+TFwBsHrHnDb38QvfrX20/iG9d5Y2tyNqTMkhVwGKseX6pHYggefqE+PQKqlRTcZXwQfkbO2FzhZl2naT6waP88j1dudu4buvQ2gNBzSlKBXBNc1Keke9lFnyIDia7lS1iI/N5p+sfp2CxCQ58KDB4ZH8IX8moN1gh329gPBuuJ7kf2iNgPkprF4ni/hK/XTYxi1gK3GoFegdid0Vt08WPrt9vcVvte1KDSNLLIBtgiWOFP0mwFjXp3y2M/M119HnDz2tmOf1uZ2NxdMe5ll6kH+yML8j50FMq4GBXNKUCpz0iaaZ9Lu4x7XId0x33x/WJj37kFUdcOoIIPY9DQQGjaoJdTsLnp+V6U4/bjeKUj5b3r0CvHNFja3t7VmOP4K1Sa0lLHGLe5bZzCfICWI/Ae6vYhQc0pSgUpSgluOiYhbXmMraXAklx3EMkbwyOMfoiQP8FNfPjBwbrS17qb0t7srbTlT+Oap7u2SSNkcZR1ZGB8VYYI+wmvMrC6cW+kpKcva6o9lIfMxx3MSH5oE+2g9TpXArmgVrtd0C3vIWhuYxIjeB7qfBlYdVYeYrY0oIfh7WZrK5GnX7s4bP0C5f+fQfzMjf0y9Bn84Y8cZ+V9ok2lTSXVgjS20jF7uyXupPtXFsPBvOPsR2xgYpeK+G4761aFyVPR4pB7UUq9UkU+BB/DI8axOBNdlurT8oG24hd7e5XyliOCfgw2v5et0oNro2swXcKT27h43GVYfiCO4IPQg9Qaxru/kN7DBGcAI80/QH1OqRp17bnJbP9Ua0up8LT20z3ellQzndcWrnbDcH9NSP5GX9bGD4+Oft6PtTS8ilvR0aeUrtzkxJD6iRHHTPtP06fWGgq6UpQS2t6HeyXBeGUpGQnsybTkFM9CpAGN59+BXTQtL1OOZObKDDtJddwdiSHzlyoJOTERjphW7Z61lai91d4LlFlA5EuESQZyk2ThJOuMOMBW6esMH2hQT6aVrSxhVmGQiKSWRycCIHaTGDv3CYlmOCGUd/Z+kytLrNnHIdzW1lNcOQOhllKQg48Ogmx8as81J8NHmanqU2chWtrVf7qIyP/imx8qDT8UgXmu2Vk3WK3ja+lXwZwdsQb4HB+DGvRK894LHM1zWJT1KG2hX3KEOQPmor0KgUpSgUpSg8/1LToxrEtvKMwapZkOPOa2G0keR5LA581FbXgXU5Qr2N0c3NptQsf5+E/yM488qMN3wynPesTi0j+GtHHjuvj9kA/Cvpx4gtpbbUV6GCRYbg/pW1wwRs+exyjj4GgsqVxmpePj2IlVaNwzAkLlCW9fYpVtwXBIf2ypG3t1GQqaVO3PGsSbSUkKvDHMhHLyVdZnIIZhgqkTsfsGTgHN0PiOG738oPhDjLIVDAlgGXPcEq3fB6dqDa15PrJCXFyB7MOu6dcH3c+KBX/Fj9tesV53PoX0yTXYB0aR7cIfKRLWFo2z4YcKflQeiClaLgviEXlnHKekg+rnQ9DHNH6siEeHrdfgRW9oOM1zWl4lsZCqTwDM9uS6L/SoRiWD9tR08mVD4VstPv45okljOUdQyn3HzHgfMUGRUhoE2NZ1GNfZ5dnKw8pGR1J+aJH92qXUtSigieWZwkaKWdm7AD/8Adu56V5/wvxXZQyXV5dzpFLeyI6QZ3SpbxJtg3xJllYrlz0/OFB6PPCrqysMhgVI8wRgj7KkvR0o/LygCxHUJliA7bY0ijJX3bkb7K6NxbNfrs0pG2PkNeyxskUY7FokfDTv3wMBQcZPhVJoWjR2lvHBEDsjXaMnJY9yzHxYsSSfMmgz6UpQK+F9YxzRtHKoZHUqynxB/y+PhX3pQaDRb6SKQ2lyxaRVLQSnvcRDpk/1iZAYeOQ353TD9GcRNgJ29u7llu3x4GdyVHyTYPlW61zRxcRgBtkiMHhkAyYpB2YDxHUgr4qSPGtF6O71xHLaTJy5rWVlKDtypGZ4nQ+KYLID/AFfXrQYOgxrbcQX8bHBu4Le6iHny90cg+O71vgavKmONuE2u0jlt35V5bkyWsvgG8Y380YdCP/sHG0P0jQNiG/8AyK7Aw8U3qKx7bopG9WRSe2Dn/MhYUrpFMrAFSGB7EEEH5iu9ApWu1TiK0thm4niiH68iqfkCcmo684xu9SBh0eN1jbKvfyqyRovYmBT60r98HAx0+ID72Vx9N15pEwYdPheDf53E5G9QfHai7T5H41uPSME/gm95gyPo0v27TtP3tprP4a4cgsbZIIBhV6knqzsfakc+LE/uHYCo30qcQQyx/wAHRuOZM0f0grluRCHUnIXJMjkBVjHrNu+0LPRZSllC07AFbeIysxwARGu5iT265OTWrsbaC8EgFsq2rdVkwY3nbcpLqqAMI/VHrEgtgdMYJ7W2jyXRV7tdkK4MNpkEdPZe4I6O3YiMZVfHceopaDEOkwbVUxRlVVVUFFOFX2QMjsMCtWuuwQSsk8X0bfISspVRFMT2Yyr0Vz+i+D5Zrf10lhVlKsAykYIIBBB8CD3oOwNSmikR6xfxHvNHa3SDzAVoH+wxp96ss8OS2/Wwk5Y/4eTLwH3J+dD+x6v6pqZ4m1p4biC8aForiBXjlhYgrdQSbS62849V3UqHVDtY4Ix1FBs9a0+exvGv7VGlilAF9boMudgwtzCvi4HRl/OHv61Q6FxLaXke+2lWQeIB9ZD5Oh9ZD7iBWRpepw3EKTQuHjdQyMOxH7j4EdwRitDxXwxpTK1zdqkRXq1wrmGQfGWMhmPuOc+VBUE15zeekXTtMuZozOskUmZlSH6xopifrIsKcKHJDjJGDvzjIqK4t4VaeDnRc+KHei2yXU9xJPfOxAVEgL/VIRkjIL4Gegq5sPRHDyzzuSHCFYFghCxQNlSJfXLPM+VGWkY9MjABNBLXcep6++9oNtkrYgjM4SNnA6yzMgLzAZxiPAzkBgQSbfh70SabbRqGiErjq7OXKux655JYoAOwGDgeJ6k7zR9YMlqzMoSWENHNGOySRjqB+qejL5qy1pm9IyoFEtvIH5YdwpVgNyb1wc+sMe0fzcjORkgLBIwAAAAAMADsAPACu1SsXHH1DTGFyOaUCqV3bVthcOxycHoJAMd/V7Z6YsvpIRSd0Y2jYBiVDu9adXZcdGUcrofEnBxigtKVE/8AaYioS8DblQM211Kg+oWAY9SAHHUDurDAx1tI3BAI7EAj50HalKUCtNrmkSM6T2xVbiIMAGyEmjbBaGQgEgEhSGAJVgDgjIO5pQRWqcYaoEIt9JnaQDB5k1uEB81KOTIPhjPuqUv+GeJNTUpdvBbxEElGihbGR0CqOYwOfEuMeVewUoPEbT0J3kQ2wssLHGZ0vpzt7ZYQrAmT36FvnWyl9EurviOTVpjFnDHmTlmXy5ZfAOOnViK9cpQeQ2/oLKK8Ya0dWyOfJbzvOAfEDn8sMPAhceYppvo7S1RY5dLmndBt+kW18U5vfDmN54zGT4gZA69a9epQeXPoIxhdN1Yg/mnUwFPhg/lZ6YrbcB+j9LWeW6kt4oHk2CKFHaXkKqncTK3tSMWOSPAYBOTV3SgUpSgUpSgV8rq0SRCkiq6MMMrAMCPIg9DX1pQefX/o0nt9z6NdvaMxLGBjvgZvMK4bYffg/KsLT9KvndHktLia6X+f1CaH6Pbvj1nhgtyd3XsQik/pCvTqUGi0jhZY5BcXEjXFzgjnOAAgPdYYh6sS/DLHxY1vaUoMWLTo1meVRh5FRXOThtmdpI7ZwSM98YHgKlX9IgBf8mkYLIyAodxwuCSVKgr6oc4/UIq0r4XsxSN3VS5VGYIO7kAkKPee3zoJqx44Lzcn6OQedyRh8jdls59UbcJHO/liPGfWFfGfjKaNpQ9urKkrKhDso2gzhB1Q5YiBseBaWNR3zXB4ouGlQCzV29UJL9aFHMk5ZYF4gwUDG7p5eHU/NuNb1c5syxO5lC8wYAiicKSU9Y7nfqB2XtkGg2mlcSvNMEe32K2cNvLHpvK7kKDHRGz1OCR3ycUddId20bsBsDcASQD44JAJGfdXegUpSgUpSgUpSgUpSgUpSgUpSgUpSgUpSgVo9W4xtbeYwyc1pBGspSKCaUiMll5h5anCgocnw6eYreVF3300avO1okL/AJDaqwmeSMZ512VZXRHzjrlcDOR1GOobR+O7ASJGJdzPEky7Udl5T7sTFwMKg2ncxIC9M4yK6Qcf2Lq7bpFCQtcZeCaPmQoMtLFvQcxQMeznuPOtNpno3aOGaB5FKS6dHabwDuD7rlpH2kYC5mGBnsuDXXU+EdQvExcfRo2is7qCLlvIwlkuIuVzHzGOUgA9kbjk9+gyG9t+PbBxIeYyCOLnkyQyxhoc45se9RzEzgZXPceYrB1j0jwRW8skcczPE0IaJ7eeNgJmIVyGjyFIV8NjGQF7kU4j4Wu5WD20qRutjJbhiWB3tLbv0IU7QViddw6gsCAcVpG4BvWF36sEf0iG3VQbm5nIkt5jIOZLKm5wykjcPZwBtPegp/8AbOFDM0z4VHgSNBDPzt00SOsRiK5aQ7iQqjIHfBBrs3HliI1kLSDdMbfZyJuaJthflGHZvDFR0GOuRjvWqu+ErwzvdKYBMLm3uY4y8hQ7LX6PLGz7AV9pyrhT2UkDJA7WfCNy10t1MYlka8WeSNGdlSOO1mt40VigLvmQMSQo8uwyFLo2tw3UZkhLYDsjBkdHR06Mjo4DKw6dCPEVnYrU8P6Q8DXRcqeddPOm0norJEoDZA65Q9s+HWtvQKUpQKUpQ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0" y="-1050925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itchFamily="66" charset="0"/>
            </a:endParaRPr>
          </a:p>
        </p:txBody>
      </p:sp>
      <p:sp>
        <p:nvSpPr>
          <p:cNvPr id="52231" name="AutoShape 8" descr="data:image/jpeg;base64,/9j/4AAQSkZJRgABAQAAAQABAAD/2wCEAAkGBhASEBUUERQVFRUWFBUVFBYXFBUYGRUYFhgWGhgVGBUXHCYgGB0lGRgUHy8gIycpLC4tGB4yNTAqNScrLSkBCQoKBQUFDQUFDSkYEhgpKSkpKSkpKSkpKSkpKSkpKSkpKSkpKSkpKSkpKSkpKSkpKSkpKSkpKSkpKSkpKSkpKf/AABEIAOYA2wMBIgACEQEDEQH/xAAbAAEBAAIDAQAAAAAAAAAAAAAABgQFAQIHA//EAEsQAAIBAwIEAgYFBgsFCQAAAAECAwAEEQUSBhMhMUFRByIyYXGBFCORkqEkQlJigsEVJTNDU2Nyg6KxshZEVGR0FzRlc5OjwuHw/8QAFAEBAAAAAAAAAAAAAAAAAAAAAP/EABQRAQAAAAAAAAAAAAAAAAAAAAD/2gAMAwEAAhEDEQA/APcaUpQKUpQKUpQKUzTNApSlApSlApSlApSlApSlApSlApTNKBSlKBSlKBSlKBSlKBTNcGtHwreM5u0YluVezIM9cKwSUD4ASYHuxQd+L7uSO0Zo2KtzIACPJp4lP2gkfOpDV/SHdPbXLQRGMci6aCUrMChgyMsXiEbMyhmUIWwwAPfNeh3VpHKuyRQykgkEZGVIYHHuYA/KtceE7LdIxt4t0qush2+0JOsgx2G49Wx38c0Gv4VubwvdxzlGEMkcUXrOxz9HgchnKgsCX3Fj1yzeAFT+hcWXywOSsc0iRzXkzSTMo5fNmRYosJ6vSGTuNq+r33HF9Dp0SSvKqKJJNvMYDq+0YXd54HT5Vg3PCdjIEV7eJgm7aCowAzbmX3qW6lT0J8KDSJxxM+JI4k5DXCWqlpGEvMkChXZAuAm9lBGd23Le6tvwVfTzWFvLcFTI8SuxXsdwyCRgYJHcAY8qyf8AZy0+kfSOTHzs537eudu3d5btvq7u+OmcVk2GnRQII4UVEBJCqMAZOTgeHWgyaUpQKUpQKmuKNSuVmjhhaNUa2uppS6MzFYDbjam112k80jPXHfvVLXRolJyQCcEZIHY4yPgcD7KDzfTeNbjZBiW3Qc3Tbf6Oys0ki3Edszyq7Sbu0rhchhiNiST2wV1q/TS4wbhBzNOa4RwjCSPkvbr1kMnrlll6t0wR5Gry54QgkuFmZpPVaNhHuXlhosFMDbuVQVVtisE3KCVJ61t/okeMbFxtK42jG04yuPLoOnuoJji1ZW+gBZQVNyDIFU4n2W80oA2uOhMeQMkZKnrtwdIvpAuRFG/NtZOfbxzEqrBbIvPbxHnYkJZFE7nrsOYH7Anb6IIFwo2jC+yMD1cDAx5dMiukdhEu/bGg39XwqjeT3LYHrePegg14gunvbaM3MZSO+eB5I02pcA2ZlCEcwjcpJTAJG7acAjbXoQr4Jp8SqqiNAqHKKEUBSOoKjGAep6isig43eFc1KcNztNqeoyZykZt7WP3cuMySAftzfhVXQKUpQKUpQKUpQKl+Eji81NfK8Rvv2tuf3VUVK8OLt1TU1/Sazl+9Bs/ziNBVUpSgUpSgUpSgUrG1K/SCGSZ87Io3kbHfailjj5A19YJg6qw7MARn3jNB9KUpQarQNfW65+1SvIuZbZskHJiI9YY8CCDW1qU4aPK1LUYMYDvBeJ+sJohG5+UkDfbVXQKUpQKUpQK6yOFBJ6ADJPkB3Ndqm/SLftFpdyU9t4+THjvvnIiXHvy4oML0VqWsPpDDDXdxcXTf3sjbf8CpVjWFoumLb20MC+zFEkY9+xQufwrNoFKUoFKUoFKUoFTbqItYDZAFzZlfi9rJuHz2Tt8kNUlS3pAJjigul6G1uoZD745G5Mo+HLlY/sigqaUpQKUpQKUpQSnpOuWGmTRp/KXGy1jH6TXDiPH2Mx+VU9vFtRV77VAz54GKlOKPrdU0yDuqvcXTj3wx7Iz9+X8Kr6BSlKCN4wmNpe2d92jybO6PlHOymKQnwCTAdf1zVlWu4i0ZLu1mt39mWNk+BI9VviGwflWu9H+stdadC8meaqmKYHuJYSY3z8SufnQUVKUoFKUoFR/HTcy4022H85fLKw80tUaUj72yrCo+6HN4ghU9RbWEsvwe4lWMf4I2oLAUpSgUpSgUpSgUpSgVp+MdONxp91Coyz28qr/a2Hb/AIsVuK4NBg6BqP0i1gm/pYYpPvoG/fWfUxwG3LimtD3tLiSEf+U31sB+HKkRf2TVPQKUpQKUpQR9l9br9w/hbWUMPwaeR5T89qJVhUhwF9ZLqNwe8t/JGp80tlSFfxV6r6BSlKBUbweDDqOp22MKZoryP3i5T6zH95G321ZVGTZTiKM+E2mup97Qzhh+Dmgs6UpQKUpQDUdwm3N1TVJu6rJb2qe7kxlnH35DVgajvRWN1i9x43V1dXP35WVT91FoLKlKUClKUClKUClKUClKUEtcobfV45B/J3sJhfp059uGkiJ+MRnH7AqpqY47kKCycfm6jag/CRmiP4SGqegUpSgVw7YGfLrXNY+okiGTHflv/pNBN+iwfxTbue8gkmb+1LLI5/1VWVNejUfxRZf9NF/pqloFKUoFRmuD+PtPx/w17n4fVfvqzqMvzu4itV/QsLh/vSxr+6gs6UpQKUpQafjC9aHT7uVfaS2mZfiI2I/GvjwHZcrTLNPEW0OfiUBP4k19eM7NpdOu409p7adV+JjbA+2uOC7oSadaODndbQH58tc/jmg3VKUoFKUoFKUoFKUoFKUoJn0iECyDn+bubKT7t1Bn8M1TVK+lIfxRdn9GMP8AcdG/dVSpoBrScJaq00UiSNult55reQkAFjGx2MQOmWjMbftGszVNWELwKw6TzckHONpMUrg+/Jj2/tVouFvV1TVIx2MlpMP7yAKfxjNBSi/jMph3DmBBIU8dhYqGx5blIrvdJlGHmrD7QanL9BHrNtJ/TWlzAf7UbxSoPumb8apzQTHoxk3aPZH/AJdB9nT91VFR3oifOjWvuWRfuTSL+6rGgUpSgV53reqcjiKN8bt1lBABnGPpF7sLe/HTpXoleSek88rV7aXw5NufjydQgc/YrE0HrQrmuBXNB0imVhlSCMkZBBGVJBGR4ggj4iu9T3Dcuy5vbfsEnWZB+pcoHP8A7wuK38kgUZJAHmTgfbQckVD+jItbteac3+6XBMP/AE9xmSL7PXq5qLvAYeIYGHRbqxliYebW7iQH4hXI+FBaUpSgUpSgUpSgUpSgUpSgmvSSP4ovf+ml/wBNUFs2UU+ag/gK03H0W7Sr0f8AKXGPiI2I/wAq2ekShreJgcgxRkHzyoNBPekBgPoB/wDE7QD5lx/kTX10dMavffrW1g343a/urF49k3XGlwjqzagkmP1YI5WY/LK18tX1U2t/ezAA7NPs3IJwMLPdhj08lJNBn8XnZcabJ5X3LPuE1vcJ/qK/hVJJIApJ7AZPwHWp/wBIFnJJp8phGZYilxEPEvbusoA952FfnXz4v1gNotzcQnKvZyPGw8pIztb7GzQYXoxk5OhW7uMAQySn4F5JM9fcc1ynpFV03JA5wwQ4Kud++QFFQHcxKROR26lB4nG34NcCzSHbta3/ACZlznBhAUH9pNj/AAcVhX/FTw3Dw8lWAZBHhypYMsfQDaQXLOdqjoRG5yNuKDtpXG6TXCQ8s5cblZSCu0qzL1z63sMCR2JXzOMKf0ijYSkJDcsSKHdT0KxOCwQkgFJU9btu3L3AzwfSKMBvozgb1Ql229Hycr6vU4GcZFfKb0hSqQTbKPqg7KZvWwwgZTnZgLiYjPXLI6gdMkKTh7iFbtZCqlTHIUIJB8AQcr06g++ov006VvjtZBnIlktsjwN1Gyox9wmSI16JBOpQP7IKhznpjIzk5xj51FcYc7VLOaGyUcvbuW4bIEkkZDotuOhbLqBzT6vlu8Ar9G1AT28Uo/nIo5MeW9Q2PxrW6zrMkN7Zx4HKuDPE5I6iRYxJFg+RCSjHwqZ9E6Rov1IflXNvFc+tk7Z1aSK5QsfEERDr16VtvScuyzjuP+Fu7W4+Syqr/wCB3oMqQ7NYTynsXB97W0yEf4bl61/pcDLppmUn8nuLacgfnCOVcgjxHXOD+iKz+I0232my/wBfPAfhLbyMP8UKVtOItJF1aTwH+diePPkWUgH5HB+VBsFORkVG8SRltc0vH5kd+5+BjiUfiay/RrrJudMgZ/5SNeRMD3EkPqNu95wG/arGcF+Ih+jFphPwaa4x/pjNBY0pSgUpSgUpSgUpSgUpSg+VzAroyMMqylWHmGGCPsNTfoyui+lW4JDGNWgJByD9HdogQfeEB+dd/SBrb29myw9bi4It7ZR3MsvQMPIKMsT2G2tJ6OlTTtLuOa+Yra4uhuPisJ2uR8ZFkwPeBQZbObniBQOqWFqxY+U13gBf/RXPzrY+kSJRpd8+BuNpMpbAzgK2BnvjJJx7zWJ6MtOkFq11OMT3srXUg/RV8cqP4LGF6eGTVJrOlJc28kEmdkqMjbSAcMMHBIPX5UGTGPVHwFRGg6dH+W6RNnlLmSAA4Jtbgk7FPf6uTmJ8NtXVR3Gube6sb1egWf6LOfOG6woLHyWURH50GXo7Muq30ZPqvHaXCjyZlkhb8IE+ytlrmqyQ8vZHv3vtJ9fC9CcfVoxyew6Y9/bOqtZca7Ov6Wn2zD9me5H/AMqqaCK/2xvnikZLPYyoxAcyE7iDtUKqesQ3Rhkdjis/SuJrma45RtiiBnBkZnA2rkAgbO7eqwBI9Vx86alBg6po0VwFWbLIrbjHuISTHYSKPbUHrtPTI6g1mqoAwOg7D3VzSgiLGY6dqjW7f91vmaa2PhFc4zND7g/tr26kgVl+lUZ0e7HnGoHxLoAPtxWH6R7B7mWytlcpzXuGRx+ZNDCZIH/ZdSfhkV04ov5Z9NtFnjMUtxeWUUsZGNrCdWkA81+qYg+K4NBcmMHGQDg5HuPUZHyJ+2u1BSggLUDS9XdWO211Jt8Z/NjvB7ae7mA5HmRjwrWcV212uvGazJMyaekqRE4S4SOZlmt2/WIdWU+BA+V/xFw/De27wTjKsOhHRkYey6HwYHqD+7NQul30iapaxak3LuIIp4Ypiv1eoJJy9jK+cJINvrIc5LdO+KC64c4hhvbdZ4D6rdGU9Gjce1G48GU9CPn2IrZ1CcQaXNp9y2o2SF43639qveQD/eYh/SqOpH5wz45NV+k6tDcwpNA4eN13Kw8fd7iDkEHqCMUGZSo/XNd1COWZYItyqW2ExSMD+TFwBsHrHnDb38QvfrX20/iG9d5Y2tyNqTMkhVwGKseX6pHYggefqE+PQKqlRTcZXwQfkbO2FzhZl2naT6waP88j1dudu4buvQ2gNBzSlKBXBNc1Keke9lFnyIDia7lS1iI/N5p+sfp2CxCQ58KDB4ZH8IX8moN1gh329gPBuuJ7kf2iNgPkprF4ni/hK/XTYxi1gK3GoFegdid0Vt08WPrt9vcVvte1KDSNLLIBtgiWOFP0mwFjXp3y2M/M119HnDz2tmOf1uZ2NxdMe5ll6kH+yML8j50FMq4GBXNKUCpz0iaaZ9Lu4x7XId0x33x/WJj37kFUdcOoIIPY9DQQGjaoJdTsLnp+V6U4/bjeKUj5b3r0CvHNFja3t7VmOP4K1Sa0lLHGLe5bZzCfICWI/Ae6vYhQc0pSgUpSgluOiYhbXmMraXAklx3EMkbwyOMfoiQP8FNfPjBwbrS17qb0t7srbTlT+Oap7u2SSNkcZR1ZGB8VYYI+wmvMrC6cW+kpKcva6o9lIfMxx3MSH5oE+2g9TpXArmgVrtd0C3vIWhuYxIjeB7qfBlYdVYeYrY0oIfh7WZrK5GnX7s4bP0C5f+fQfzMjf0y9Bn84Y8cZ+V9ok2lTSXVgjS20jF7uyXupPtXFsPBvOPsR2xgYpeK+G4761aFyVPR4pB7UUq9UkU+BB/DI8axOBNdlurT8oG24hd7e5XyliOCfgw2v5et0oNro2swXcKT27h43GVYfiCO4IPQg9Qaxru/kN7DBGcAI80/QH1OqRp17bnJbP9Ua0up8LT20z3ellQzndcWrnbDcH9NSP5GX9bGD4+Oft6PtTS8ilvR0aeUrtzkxJD6iRHHTPtP06fWGgq6UpQS2t6HeyXBeGUpGQnsybTkFM9CpAGN59+BXTQtL1OOZObKDDtJddwdiSHzlyoJOTERjphW7Z61lai91d4LlFlA5EuESQZyk2ThJOuMOMBW6esMH2hQT6aVrSxhVmGQiKSWRycCIHaTGDv3CYlmOCGUd/Z+kytLrNnHIdzW1lNcOQOhllKQg48Ogmx8as81J8NHmanqU2chWtrVf7qIyP/imx8qDT8UgXmu2Vk3WK3ja+lXwZwdsQb4HB+DGvRK894LHM1zWJT1KG2hX3KEOQPmor0KgUpSgUpSg8/1LToxrEtvKMwapZkOPOa2G0keR5LA581FbXgXU5Qr2N0c3NptQsf5+E/yM488qMN3wynPesTi0j+GtHHjuvj9kA/Cvpx4gtpbbUV6GCRYbg/pW1wwRs+exyjj4GgsqVxmpePj2IlVaNwzAkLlCW9fYpVtwXBIf2ypG3t1GQqaVO3PGsSbSUkKvDHMhHLyVdZnIIZhgqkTsfsGTgHN0PiOG738oPhDjLIVDAlgGXPcEq3fB6dqDa15PrJCXFyB7MOu6dcH3c+KBX/Fj9tesV53PoX0yTXYB0aR7cIfKRLWFo2z4YcKflQeiClaLgviEXlnHKekg+rnQ9DHNH6siEeHrdfgRW9oOM1zWl4lsZCqTwDM9uS6L/SoRiWD9tR08mVD4VstPv45okljOUdQyn3HzHgfMUGRUhoE2NZ1GNfZ5dnKw8pGR1J+aJH92qXUtSigieWZwkaKWdm7AD/8Adu56V5/wvxXZQyXV5dzpFLeyI6QZ3SpbxJtg3xJllYrlz0/OFB6PPCrqysMhgVI8wRgj7KkvR0o/LygCxHUJliA7bY0ijJX3bkb7K6NxbNfrs0pG2PkNeyxskUY7FokfDTv3wMBQcZPhVJoWjR2lvHBEDsjXaMnJY9yzHxYsSSfMmgz6UpQK+F9YxzRtHKoZHUqynxB/y+PhX3pQaDRb6SKQ2lyxaRVLQSnvcRDpk/1iZAYeOQ353TD9GcRNgJ29u7llu3x4GdyVHyTYPlW61zRxcRgBtkiMHhkAyYpB2YDxHUgr4qSPGtF6O71xHLaTJy5rWVlKDtypGZ4nQ+KYLID/AFfXrQYOgxrbcQX8bHBu4Le6iHny90cg+O71vgavKmONuE2u0jlt35V5bkyWsvgG8Y380YdCP/sHG0P0jQNiG/8AyK7Aw8U3qKx7bopG9WRSe2Dn/MhYUrpFMrAFSGB7EEEH5iu9ApWu1TiK0thm4niiH68iqfkCcmo684xu9SBh0eN1jbKvfyqyRovYmBT60r98HAx0+ID72Vx9N15pEwYdPheDf53E5G9QfHai7T5H41uPSME/gm95gyPo0v27TtP3tprP4a4cgsbZIIBhV6knqzsfakc+LE/uHYCo30qcQQyx/wAHRuOZM0f0grluRCHUnIXJMjkBVjHrNu+0LPRZSllC07AFbeIysxwARGu5iT265OTWrsbaC8EgFsq2rdVkwY3nbcpLqqAMI/VHrEgtgdMYJ7W2jyXRV7tdkK4MNpkEdPZe4I6O3YiMZVfHceopaDEOkwbVUxRlVVVUFFOFX2QMjsMCtWuuwQSsk8X0bfISspVRFMT2Yyr0Vz+i+D5Zrf10lhVlKsAykYIIBBB8CD3oOwNSmikR6xfxHvNHa3SDzAVoH+wxp96ss8OS2/Wwk5Y/4eTLwH3J+dD+x6v6pqZ4m1p4biC8aForiBXjlhYgrdQSbS62849V3UqHVDtY4Ix1FBs9a0+exvGv7VGlilAF9boMudgwtzCvi4HRl/OHv61Q6FxLaXke+2lWQeIB9ZD5Oh9ZD7iBWRpepw3EKTQuHjdQyMOxH7j4EdwRitDxXwxpTK1zdqkRXq1wrmGQfGWMhmPuOc+VBUE15zeekXTtMuZozOskUmZlSH6xopifrIsKcKHJDjJGDvzjIqK4t4VaeDnRc+KHei2yXU9xJPfOxAVEgL/VIRkjIL4Gegq5sPRHDyzzuSHCFYFghCxQNlSJfXLPM+VGWkY9MjABNBLXcep6++9oNtkrYgjM4SNnA6yzMgLzAZxiPAzkBgQSbfh70SabbRqGiErjq7OXKux655JYoAOwGDgeJ6k7zR9YMlqzMoSWENHNGOySRjqB+qejL5qy1pm9IyoFEtvIH5YdwpVgNyb1wc+sMe0fzcjORkgLBIwAAAAAMADsAPACu1SsXHH1DTGFyOaUCqV3bVthcOxycHoJAMd/V7Z6YsvpIRSd0Y2jYBiVDu9adXZcdGUcrofEnBxigtKVE/8AaYioS8DblQM211Kg+oWAY9SAHHUDurDAx1tI3BAI7EAj50HalKUCtNrmkSM6T2xVbiIMAGyEmjbBaGQgEgEhSGAJVgDgjIO5pQRWqcYaoEIt9JnaQDB5k1uEB81KOTIPhjPuqUv+GeJNTUpdvBbxEElGihbGR0CqOYwOfEuMeVewUoPEbT0J3kQ2wssLHGZ0vpzt7ZYQrAmT36FvnWyl9EurviOTVpjFnDHmTlmXy5ZfAOOnViK9cpQeQ2/oLKK8Ya0dWyOfJbzvOAfEDn8sMPAhceYppvo7S1RY5dLmndBt+kW18U5vfDmN54zGT4gZA69a9epQeXPoIxhdN1Yg/mnUwFPhg/lZ6YrbcB+j9LWeW6kt4oHk2CKFHaXkKqncTK3tSMWOSPAYBOTV3SgUpSgUpSgV8rq0SRCkiq6MMMrAMCPIg9DX1pQefX/o0nt9z6NdvaMxLGBjvgZvMK4bYffg/KsLT9KvndHktLia6X+f1CaH6Pbvj1nhgtyd3XsQik/pCvTqUGi0jhZY5BcXEjXFzgjnOAAgPdYYh6sS/DLHxY1vaUoMWLTo1meVRh5FRXOThtmdpI7ZwSM98YHgKlX9IgBf8mkYLIyAodxwuCSVKgr6oc4/UIq0r4XsxSN3VS5VGYIO7kAkKPee3zoJqx44Lzcn6OQedyRh8jdls59UbcJHO/liPGfWFfGfjKaNpQ9urKkrKhDso2gzhB1Q5YiBseBaWNR3zXB4ouGlQCzV29UJL9aFHMk5ZYF4gwUDG7p5eHU/NuNb1c5syxO5lC8wYAiicKSU9Y7nfqB2XtkGg2mlcSvNMEe32K2cNvLHpvK7kKDHRGz1OCR3ycUddId20bsBsDcASQD44JAJGfdXegUpSgUpSgUpSgUpSgUpSgUpSgUpSgUpSgVo9W4xtbeYwyc1pBGspSKCaUiMll5h5anCgocnw6eYreVF3300avO1okL/AJDaqwmeSMZ512VZXRHzjrlcDOR1GOobR+O7ASJGJdzPEky7Udl5T7sTFwMKg2ncxIC9M4yK6Qcf2Lq7bpFCQtcZeCaPmQoMtLFvQcxQMeznuPOtNpno3aOGaB5FKS6dHabwDuD7rlpH2kYC5mGBnsuDXXU+EdQvExcfRo2is7qCLlvIwlkuIuVzHzGOUgA9kbjk9+gyG9t+PbBxIeYyCOLnkyQyxhoc45se9RzEzgZXPceYrB1j0jwRW8skcczPE0IaJ7eeNgJmIVyGjyFIV8NjGQF7kU4j4Wu5WD20qRutjJbhiWB3tLbv0IU7QViddw6gsCAcVpG4BvWF36sEf0iG3VQbm5nIkt5jIOZLKm5wykjcPZwBtPegp/8AbOFDM0z4VHgSNBDPzt00SOsRiK5aQ7iQqjIHfBBrs3HliI1kLSDdMbfZyJuaJthflGHZvDFR0GOuRjvWqu+ErwzvdKYBMLm3uY4y8hQ7LX6PLGz7AV9pyrhT2UkDJA7WfCNy10t1MYlka8WeSNGdlSOO1mt40VigLvmQMSQo8uwyFLo2tw3UZkhLYDsjBkdHR06Mjo4DKw6dCPEVnYrU8P6Q8DXRcqeddPOm0norJEoDZA65Q9s+HWtvQKUpQKUpQ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0" y="-1050925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itchFamily="66" charset="0"/>
            </a:endParaRPr>
          </a:p>
        </p:txBody>
      </p:sp>
      <p:pic>
        <p:nvPicPr>
          <p:cNvPr id="52232" name="Picture 10" descr="http://www.orthoticshop.com/image/foot-pronation-di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" y="3429000"/>
            <a:ext cx="3176155" cy="304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AutoShape 12" descr="data:image/jpeg;base64,/9j/4AAQSkZJRgABAQAAAQABAAD/2wCEAAkGBhIQEBUSDxAVFRQVEBQVFBQPDxQVEBUQGBUVFRQVFRQXHCYeFxkkGRUVHy8gJCcpLCwsFR4xNTAqNSYrLCkBCQoKDgwOGg8PFykfHCApKSkpKSk1KSkpKSkpKSkpKSwpLDUpLCksKSkpKSwpKSkxLS0sKSksKSk0KjUpKS4qKf/AABEIAMEBBgMBIgACEQEDEQH/xAAbAAEAAgMBAQAAAAAAAAAAAAAABAYBAwUCB//EAEUQAAICAQICBgUJBAgGAwAAAAECAAMRBBIhMQUGEyJBUWFxgZGhBxQjMlJyorGyQoKSwRUkU2Jjc9LwM0N0s8LRFjTh/8QAGQEBAAMBAQAAAAAAAAAAAAAAAAMEBQEC/8QAJxEBAQACAQMEAgEFAAAAAAAAAAECEQMEEiETMTJBIlFhM3GBkfD/2gAMAwEAAhEDEQA/APuMREBPO8TzfZtVm8lJ9wzKzp9Y+xcniVBPrIyfzkeefY94Ydy0bx5xvHnK186bzj503nIvX/hL6H8rLujcJW/njecDWN5x68/R6H8rKDMzjdDal7LLM/VUIo++dzH3Ar752ZYxu5tBlNXREROuMYmC4ziejK50zq2XWIoPA6Zz7RYo/nPOWXbNvWM7rpYd485jeJXTrG85j523nIPXn6S+ise8TIcSujWt5x89bzj15+nfRWMGZnK6uXl6SzHP01wHqFjAflOrLEu4gs0RETrhMEzM53T+p7PTWsOfZkLx/aPdX4kQJ+6N485Xhq2AwTyEx88bzlf14nnDf2se4RmV0a9h4z3/AEi3nHrz9Ho13wZmcHQdJM+pFZ5dg7n1h1UfnO6JNjl3TaLLHtumYiJ6eSIiAiIgQOm7Nuns9KFfa3dHxM4M6/WNvo1X7VyD+HNn/hOSJT6i+ZFrhni1qpcnJ8NxA9Q4fmCfbNs11JtGPSfiSf5z1YDg4ODg4J8DjnIE7FNu5Q3mM8YssCqWY4CgknyAGTM117QFHIAD3cJr1lYatgwyNpz7BmC+ywdX6cUKx52fSH0b+IHsXaPZOlI3Ro+hr/yk/SJJmlPEZ99yIidcYMrPTq51iHy0zD+Jx/pMsxlT1tu/V2n7Arr9oG9v149kh57rBLwzeTz2g3bc8cZx6M4nqRlXF7HzqTHsZ8/qHvkqUquPAsG4rniACR6DnH5GexIyp9MT/hKD69zEfD85s1N2xGb7KM3uBMH06/VJf6sPTbe3sN1mJ2pzur2n7PS0p4ilMnzYqCT7yZ0ZpT2Z99yIidcJXutj7uxp+3aHb7lXfP4tolhlV6Us361/KulEH3nJdvgEkfJdY1JxzeTTe31fS659XP8AMCe8wR+cSgutbt3l9Z/ST/ITZmYK8c+WfjMzjr30Gc61/wC7pV/Faf8ARLUJWOrQB1WoPiKdOPjaZZhNDi+MUeT5VmIiSIyIiAiIgcDrG/0lK+m1z7FCj9chST0+39YrHlU597IP5SLKPNfzXOGfiRESFMTxf9RvuN+kz3NZOVY+hvyj7PpZuiT9BV/k1/pEliQuhv8A61P+RX+gSbNOM0iInR5MplDZtuJ/a1FvuDbB8Fl0lJoPff8Azrv+68rdTdSf3WOnnmpWPGIiVFomvU17kZfNGHvBE2QeUDudXrt+lobzorz69oB+M6M4PU2z+rlP7O62sfdDbl+DCd6aWN3Iz8pq2ERE9PLDSmVPuv1LeepZfYgVB+UuZlF0TfSXf9XqP1mV+ov4rHBN5JszESmtERED10DZt1rr/aaZGHrrcqfg4lrEpVFmzXac/aFtZ/eXcPisugl7hu8Ipcs1lWYiJMiIiICImIFb6wDF6N/gsPc6n+cjyV1pQh6G8N1iH95Nw/ROel2Oczue6zXuGbwbonnth5/CeGu8pF3RLJWbrMcBPO7FbHyVj8DNc93j6Ij7Q2+1iFH6ow85O5+MVq6LUiisHmKkB9e0SVPKiepqxlkRE6MGUWs9+z0ai7/ut/7l6Mo9oxfqB5ahvxKjfzlXqvis9N8tJgMTVS/hNsqy7WrNEw5wD6p6mi588B/szmXsT3dLqd9S/wD6pv8At1ywzgdTl+isb7WqtPsBC/8AjO/NLj+MZ+fypERPbww0otXdtvHlq7vi278jL0ZStdVs1d6/aKWj1MgU/FD75W6n4LHT380gTM0VWeBm+Usbtbs0TBMzNFtngJ23RJtGufFtDeI1dXsBJU/A/GXwSg6gZegeero/Vn+Uv4lvpfgq9T8iIiWlYiIgIiIHG61L9AG+xdU3s3hT8GM4MtHTtG/TWqBkmpsfeAyvxAlVrsDAMORAI9R4iUOrnmVd6a+LHqIiUlsAklE3W0p53KfYgNn5qs01DJk/oandqdx/5dX4rG/0offLPBjvKIOe6xqyCZiJps4iIgYMpvSabdZcPtCqz3rsPxrlzlU6y1bdVW3g9DL+8jBh8Hb3SDqJvCpuC6ziEJuF/nNMTLl00bNtrXZ5TXMTRr2IqbbzI2r99sIvxad826LqTaz9U1/qlZx9cNZ/G7OPgROxNOk04rRUXkiKo9QAA/KbpsyajJvmkRE64Sq9aqduops8HR6m8sj6RPyce2WqcPrfQW0rOvOp0t9iHLfhLTxyY92Nj3x5duUrhz0thHjPIPlEx9tZ6ZyfGeYiNjzSm7VaZf8AHL/wVu354l5EpnRCZ19X92i5/eUUfzlzE0+mmuOM3qLvNmIiWEBERAREQPLLngf9iUTSrtXb9hmr/gYr/KXwyndIU7NTcvgWWwfvjj+JWlXqpvDaz09/LTVERM5fbdOJ2OrVfcss+3c2PupisfpY+2cV7ezqZ/sqW9uOH8paei9L2VNaeK1qD97HePvzL3TY/al1GX0lxES6qEREBK91yrPZ1WD9jUJn7jg1H4uPdLDOX1l0xs0tyjn2ZYfeTvr8VE85zeNj1jdWVWzE81WhlDDkwDD1EZnqY1axMaavfqtPX/iGxvu1rkfjZJmSurVW7WWP4VUKn71jFz8FX3ybgx7s4i57rCraJmImqzCIiAmvU0h0ZDyZSp9RGD+c2QYHz/o8nslB5qCh+8hKH4qZIjUVdnqL08O0Fg9Vg3H8W6Jj8mPblY1eO7xhET0gyRPCRN6sU51N7+CV1VD196xvzSWmcXqnTig2eNtr2/uk4X8Kidqa/HNYyMnO7ytIiJI8EREBETVqNQtal3YKqglmZgFVRzJJ4AQNsrXWWnF1b/aRkPrUh1+G+dXozpmvUAmpiQAD3q2TcjfVddwG5Dg4YcDgyN1opzpyw51utnsBw34S0j5ce7Gx747rKVwYjE9VDvCZLUbmp3tXXjg1yA/cXNjfBPjLcJV+jVLaqsfZrtf9CD9Z90tAM0+CaxZvNd5MxESdEREQE8suRg8v5T1MYgUDQLtUoeddllR/ccqPhiSI1ibdXqE82Swep0GfxI0TH5ZrOxq8d3jKBc8J2Op1X0L2/wBrqLGB/uKeyT4Jn2zhau7ZVY45rWxHrwcfHEt/Qmj7HTVV/YqRT6woz8cyz0uPvVfqb7ROiIl9SIiICIiBUesabdYjeFmnI/eR8/k5kWdbrfVwocfs37T92xGX89s5Mzepms9tDprvAmvVWFa2K/WI2L99yFX4sJsm7R079RRX4Bmub7tYATP77L7pFxY92cScuWsatej0wrrVF5IiqPUAB/Kb5G6QvNdbMoyQOHAkZJABIHHAzk48AZETpUhSxAsAz3tPk8fJq+an3+nE1mW6kTTpNRvUNgjzBxkMDgg44cCDN06EREDyxlG1619213W2669Wq019/wBApZwlV3zf6zlK+zJAHgSNpJaXormR9N0bVVwqqRM8+zRV/SIEPozoTs3N1trW3su1rGwqhMg7K617qLkZ8SfEmT9TQHRkbkylT6iMH85txBgUPSsSi55gYP3lJVviDJNA4+yR9W+yyzy+duvsZs/qYT2lmLVB4Zrc8eHIp/qmRljrNq43eLTrmKWiwWdn2aKQwGSWYuNgX9oNgZHM4GJ1tP1lu3bXpQt2YYhLCuw+TlgefHGPI55ZkDR2gucsGOAVYEFWrDNhgR4gttPqB8Zvs0qMCCow31tvd3cMcSOfDh6pYnJcfZBeOZe6xdF9M16hA1bcSMlSRuXjjjg+eRkcJPErXQulZ7Q4VVSosi4+se7ggAfVXiOHmBwGJZBLmGVym6p5yS6jMRE9vJETECp9YKcasN9rTAEfdsbB/EfdIkmdMWB9Q5H7CpX+9xdv1rIcyuo/qVp8HwiN0j/w1XaW331KVUjJUNvYDJA5Kecu2g6RS5SUzwbDKR3lbAOCPUQfLjKZqQTbSo4cLbMkZAwu3/z5Tc1AUgodj7sq4UGxmByWJyMj4Y9km4c+yaQcuHddrxEg9E9JC+sPwB4q6gg7bBwZcjngydL0u1MiInQiIgcXrfXnSOfsFLP4HVj8AZwjLJ1jtVdLbuzhq2UAcyzDaoA88kSs1cQPPaM+6UOqnmLvTe1elGTJ3V+5PnNpYgEKlSA8M4HaWY8zll4eiR6a/ORNJSGVnAyWezdwyxUO+FUHgDnHGR8N7LuvfN+XiL3mQNXoGNiWV7Aw3biQQWGMKCV5jPHB8hIvQfSTMexs+utYYHO4lMle8cDvZB4+PPznamlLubULNXSLoqWXdvwNzbgFYkDgAeYHMjPtMlRE64REQEREBPFrgAk8gCT6hznuaNZqUqRnsYKiqSxPIKOcD5frulrba2auk8XW1rH7qKWsFgCjm+MqDjhjxk3UdXy5V9Xc1uHGUHcoVW7pwo4nBxzPhNPQPSaalHqQMBW+xd451ZzWcjhnbgEeY9MsbAHOeR/KZdnm7bE5rMZMJJ4/z/tBo0oW4BFCpXRtCqMLmxs4x6BX+OTLbCMBV3Mx2qo5s/l6AOJJ8ADPQXjnHE8/T4CTurVO/deeOSyVeipTgkfeYE+pVknHh3ZKvJnZLb710eh9B2NQQtubJZ28DYxyxA8B4AeQEnTAEzNCTSiREQEwZmYMD59el539m9ak6i8t2qMxJ7R8YwRjur8JH7DV/wBrR7aXx6f2p2NXWDrLdv1VwTj+3dQH9ygH12GerKgVYDhlWHD0jEy+TH8mtw89xwk7Yg0i0PWLmrZtzEdkjKAmw5ByTnjtnQdcjj/v2zVSm4K5B3bAMeWcEj3ibdFofnTEf8lWxYR/zGHOtT9kftHx+r549Y43K6Rcmc+VdLq1pu72oG1bFG1QMDaCdrnHiRjHoxO5PKrjlPU0cZ2zTPt3dkRE64REGBw+tYzVXnl26g49Kuo+JEovR+l1VO99MwtrDlBXe3fKpwyj+W4sOPlLf07f2torU92rix/xiMD+FSfa48pH09IRVVRgAAAej/3z95lDn1lk0ul5cuPDWpZfquR0Z1lrttNbg1WDAFdvAlhndg8jxOPZJ2msWmpzYcKj2kk/Z3lh7ww94mKtKuxN9YZ+0LLuUZFhZmyD4Y8/ROYK/wCkNWNOh+hRy9rLydxzPqBwo9Iz4LOceNyuq7z54e+M1/30s/UbRuKDfdntL23nJ4isZFajyAGT7ZZZ4rQKMAYAAAA5ADkJ7l+TU0zbd3ZEROuEREBERAT5r8qPT+WXSIeAw9vr5ovuyT7J9JM+YdcOoupfUWX0r2q2NuwGAsU4wRg8x5Y8J5y3p6x1tyeoOqxZdWT+0jjzwVCn8vhL1PmP9B66mwWV6e5bF4DNLlWHPacDl6eMt3Rmr6UtXH9GkH7Vty1V+vDd/wByn1Spnx23cWseTGTVdXpTVmuslRl2IStRza1u6gHtx7AZbOi9EKKa6l5JWq588ADPt5zidBdWbUsF+tsWy0AhEqUiinPBiu7vO5HDeccOAA4yy4k/Fh2zyg5M+6sxESZEREQEwZmYMCkdHPuUuebu7n1s7f8A4PUJLEreu6wDSam2m2pwotc1kAcUZiwwDzHHgfZNeo6+1gfR1sx/vkKufTzmbccu6+F+ZY9sdjpjVEdnTW2LL7VqUg8VUnDuPUM4PnLvpNMtaKiDCqAFA8AOU+e9ROjL9Tqfn2oHdVSKsggFjw7gP7IBPHxJ8cT6OJc4sO2eVTky7qzERJkZERATRrtR2dTvjOytmx57VJx8JvmrVUCxGRuTKynHPBBB+BgVfT14QE8Se8x82PEn2kmesThnpa3RZp1q92s7Uv2WYtrHBHOxGG4jG4cOOfDE839dKcY06WXOeQFbIufSzjPsAJlC4ZLszx0k9ZekexoIU/SWZRMcwCO+3qA+OPOd7qZ1f+aUDeMWPgv5qMd1M+jj7SZyerfVm664avXjDDHZVeCjO4ZHMAHjg8SeJ8BLuBLXHh2xX5M+6sxESVEREQEREBERARIfS/Steloe+8la613OQpYhfPA4mQtN1r0zsUNy1utnZmvUEVW9oRWQoR8Fs9tVjGf+Io5nEDsTM5a9Z9Ic41dHBgp/rNXBiGIU97gSEc4/unyM2/07p/ox84qzaAavpq/pAeRTj3x6swJ8SvdH9edHeFeu5TWUtY2vZWiL2dldbK4dgykmxccMYI48VzPXrHpTtxqqO/t241Ffe3MyLt73HLKyjHMqR4QOlERAREQETDGV3/5zphZalm6vsbNjtaFWvaFuY2htx+jzp7VycHKcoHZ1nRlVwxdUjjw7RA2PVnlI1HVrSIcppaQfMUrn8poTrbpSxXtwrKtjMliOlirWiWWFkZQwASxG4jiGBEhp8oWiJs3XbFrepTZYjLS5tqS2so+MHKuOeDwOARgkLKq4mZXOm+u+n01D27i+2hrUUBl7QCvtdqOy7S+zvbc7tvHGJYhAzERAREQESvdL9a/m+oWjswSalsDWXLUHJsKdlRu4W3cPqZX66ce9w8f/AD7R7a27VsW7uzxRaWbbemmPdC5/4tiLjHHOYFiesEYIBHkRkTxXplX6qgfdUD8pWV+ULTm/sskhtqKFquN/zjfqUapq9mFwdLYM7uYOQBgmWnXbSlaXFjFLygrYUvt3O5rRWOO6xdSuD488c4HfmZSejvlNqtWl3ratbqiyqy2NeX+cVadFRVTawLWjjuBzwxzI6LfKBowSDY427Q+dPbiste+mHaHbhPpq2Q58vLjAssTCmZgIiICIiAiIgcvrP0KNbo7tMXKC6soXC7iufHGRn3yCnUyhdSl6jiqXBhZutd7LTp/pGtsYtuVdOqjnwPhiWKIFH0nya7bNNY+p3fNV0yVjsMA06cXhA+XOXJuzuGB3BhfLxpfk1evswNa5Su6q3Ya3C7q9W+r4KloXvM+CXVyMZGOUvcQKMnya4FQGpP8AV2sNOaMnvayjWL2nf7+Hp2nGzIbwI4+X+TAMuo3ag79Sm12FAAVjrLdY5QFyQpawLtJPBQSTL3EBERAREQMMJVul/k+02qwbTYD/AFoE1uF3Jqd+9G4cVDPuXyIz4nNqiBUW+TujmLHRtlyFqatNWWruRK7AVSoLnFaYbGRjGcT3R8n1KFCttuEt0tu3NeGt01S01sx2Z41ooIBA8RjMtcQKb0z8mWn1djvbdfmxrScGole1oahlV2rL7ArEhN20HwxwlxWZiAiIgIiIHH6W6tVarIuL7WCq6LYRXYiOXRXHkGJ5YJzxzOLr/k2pbszQ71tXcjKTazKlXzqrVWJWpOFJevIbiRnjkAAXKIFb0vULS13LcFc2LZ2m9rWJNu7UOWYciS2quPLHeHlNGm+TXRVtWyK47N6nUGzOXpsNlRJIzwZjwBAPiDLXECrj5OtINmBYOyz2OLm+iHbV6gbM+VlakZz4jiDNg6g6XZYpVz2oTtCbW3Oyah9UGJ8zdY7HGOeOUskQMATM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1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6096000" cy="22098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latin typeface="+mj-lt"/>
                <a:ea typeface="+mj-ea"/>
                <a:cs typeface="+mj-cs"/>
              </a:rPr>
              <a:t>Supination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rotational 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movement of the forearm and hand that swings the radius laterally around its longitudinal </a:t>
            </a:r>
            <a:r>
              <a:rPr lang="en-US" altLang="en-US" sz="2800" dirty="0" smtClean="0">
                <a:latin typeface="+mj-lt"/>
                <a:ea typeface="+mj-ea"/>
                <a:cs typeface="+mj-cs"/>
              </a:rPr>
              <a:t>axis</a:t>
            </a:r>
            <a:endParaRPr lang="en-US" alt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1BA52-CAF4-4B0A-9390-AFBC647C132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3253" name="AutoShape 2" descr="data:image/jpeg;base64,/9j/4AAQSkZJRgABAQAAAQABAAD/2wCEAAkGBhQSEBUUEhQVFBUUFxUSFRUVDxAQEBYYFBQWFBcVFhYXHCYeFxkjGxQUHy8gIycpLCwsFx4yNTAqNSYrLCkBCQoKDgwOGg8PGikkHyUpKSksKSktLikpKSoqKSksLCkpKSwsKSwsKSksKSwsKSwsLCwsKSksKSwsLCwsKSksLP/AABEIAOsA1gMBIgACEQEDEQH/xAAcAAEAAQUBAQAAAAAAAAAAAAAABQECAwQGBwj/xABHEAACAgEBAwcICQQAAQ0BAAABAgADEQQSITEFBiJBUXGRBxMjMmGBobEUM0JScpKissFigsLR4SRDRFRzg4STs9Li8PEW/8QAGAEBAAMBAAAAAAAAAAAAAAAAAAEDBAL/xAAgEQEBAAICAwADAQAAAAAAAAAAAQIRAzESITITIkFR/9oADAMBAAIRAxEAPwD3GIiAiIgIlMyhsHaPGBdExm9e0S06pe34Gc+U/wBT43/GaJq269VUnfgAnh2TZBkyy9FlnasRElBERAREQEtewAZO4DieqXTS5WPo8feZF8XGfhmRbqbTJu6bJ1C9stOqXt+BmlKTP+Wr/wAUbh1g9stOsHZNWJH5Mk/jxbJ1ns+MaPVFmcHAKkcM8GUEfHM1pdoji4/1IP0t/wDMScM7cvbnLCSeklERNKgiIgIiICR+vYixPar9e7dsf8ZISO5S9es+1x4rn/GccnzXeH0tlIiZGkiIgYtZ9W/4W/aZLpwHdIfWn0b/AISPEY/mTKiX8P8AVPL/ABWIiXqSIiAiIgJocqHfWO18/lRj88TfkfymOnX3sPFD/qccnzXeH0xxETI0kREBKVnF1ft218V2v8ZWWj62v8R/9N51j3EZdVLRKCVmxkIiICIiAmhyqu5D92xf1Ap/lN+anKq+hc9g2vykN/E5zm8a6xurGtERMbUREQMWoGdlfvOg921tH4AyZkVUM3IPuhn+AUfvMlZo4p6Uct9kREuVEREBERATR5VG5D2Ov6gU/wAhN6anKiZqfHEDaHevSHynOU3K6xurGtEA5GR174mNqIiICUT62v8AvP6T/uVigemT2K5+KD+Z1j9RGXVSkRE2MhERAREQExapcow7VYfAzLLbBuPcYETpzlF/CvyEyTFpPq0/CvyEyzC2EREC7Qrm1z2Ki+JZj81klNDkpdzt952/ThP8TN+a+OfrGbP6IiJ24IiICIiAlGXIlYgQuj9QA8Vyv5Ts/wATNLFGHsHY5P5gG+bGXzDZqtk9kREBK6P6/urPxcf+2Ul/J49K57FQfFz/AKnfH9Rzn81IxETWykREBERAS1+B7jLogQ2j+rT8K/ITLMOi+rXuA8N0zTC2kFsDPZv8ImLVnoN7Rs/m6P8AMIb/ACWmKUzxI2j3t0j8TNqUUYGOzdKzbJqMluyIiSgiIgIiICIiBF6gYub2qh8CwP8AES7XDFqHtV18CpH8y2ZM/qtWHzCIicOiZeSxvsP9QHgi/wCzMczckjoZ+8zn9RA+Us4vpXyfLdiImpnIiICIiAlDKyy49E9x+UCI0X1afhB8d8zTFpfq0/Cv7RMswthMd4zsjtdB+oH+JkluM2Vj+ot+VG/kiTO0XpKiVlBI7W8tIl9NHGy8uQOsJWhZnPszsj2lu+bWRJRKCVgIiICIiAiJjp1CuMqQRkjd2qxUjvBBHuganKY31n+sjxRv5AmKZ+Vh6MH7rof1AH4EzBMvL9NHH8kRErWDNgE9m/wm3ycmKkH9K57yMmR2s+rYDiRsjvboj5yZUYGJdwz3VXL0rERNCgiIgUzKzhPKPyxq9B5vV6Yhq/qr63Xar3n0b7sFTklcg9ayM5F8uencY1NL0t95PTV/ww8DA9OmHWH0b/hb5Gc/pfKTydYMjV1L/wBoTSf1gS3lLygcnipx9LoJKsAFtDk5Bx6uYqZ2kaB0V7h8hL5Acic9dPq7TVpvOWbC7Tv5spUo4DJbByTuAA+Un5hss7a5dkaYZvH9KMfzFQPk0SO1/OWjRJZdqHCjIRV42OVXawi/aOX7h1kTvjm8o5z+Uny/y5VpKHuubCIOH2mPUijrY9Q/jM8u8mvKtnKHLV2qt+zS2yucrWpZVRB7to56zk9c4vnpz2t5Ru2n6FS581UDlVHDJP2nPWfcJ0Pkw54aTk6m97y5ttZVCJWWbYQZGScKMs7dfVNjK91jM8h13lruucVaHS9NzsobCbLCT2VpgZ/uInec1eRL0Xzutua7UMN4yBRUD9itFwue1sZPDhIHRxEQEZlDOV5zc6buT285bR57SkjNlRxdUT1WI25l7GBHYd+Mh1RnmXJnO76Fy1qtHccU3W+drY8K7LVV9/YrEnuOO0zqeR/KLodTgJqEVj9i30L92GwD7iZ5h5b+TdnW1XD1b6gM9Ras7J3/AIWT4wPauU1zTZ+Fj4DP8TVBzv7d8868nPlMFlX0TWPh9kpVaxwHGMBHJ4P1Anjw4jf6Dpz0F/CvyEz83cX8XTJERKVrHYMtWO118Fy/+IkxIjSuGuGCDsK5OCDgkhQDjgfW3SXmninpRyX2RKZkJy1z20elB89egYfYVvOW/kXJ8ZaqTmYnO80udf08WW11slKt5usv69hAy7YG5VGVA3nriBM8o6BL6nqsUMlilGU9YIxPm7npzPs5P1BrfLVtk1WY3Ovt7GGcEdx4ET6akdy7yDTrKWpvTaQ7+xlPUyn7LDt/jdA+Vsxmdhz08muo0JLqDdp+ItVd6jstUer+Lh3cJydCAsoZtkEgFsZCgnBYjrA4yUvSeaPP/QaHTCpa7y56Vr+bqy74/H6o4AfyTJPVeWzTj6ui1z/U1dY+BacrrfJHrU31+auXqKWhSR1bnx85E2cwNeOOlt9wVv2kyrxwvvazyyid5V8sWrsBFK10A9YBts/M279M4nWa17XL2uzu3FmYsx95kuvMPXn/AKJd702R4kyV5L8kmvu+wlQzsk2XLkEf0ptH/wDZ3jMZ04tt7cZJnm1zT1Gus2KEyAelY2VqT8TdvsGT7J6nze8iFFZDauw3kb9hQaqe479pvET0fR6GupAlSKiLuCqoVR3ATrblzvMvmBRyenR9Jcww9zDDHtVB9hfYOPWTOpiJAREQEx30B1KsAysCrKQCpB3EEHiN8yRA8Q8oPknegtfo1L072aoZayvrJXrdOPtHtG+ebG0kAZOBkgZOyM8cDgDPrcicRzv8lWm1haxP+T3HeXRQa3P9de4E+0YPbmSPn2dnzY8qOp0oWuz09Q3AOxFqjsWzs9jA+6avL3k012lyWqNiD/nKvSLjtK+svvHvnMWIVOGBBHEEEEd4MiyXt1LZ0915L8qmhuA2rDS33bUIA/vXK/GdFpeW9Pb9XfU+fu3Vt8AZ8zZlDg8cSq8Mdzkr1byn83yHbWaV9hgqm8JbsOwyQLBskEkYAPswe2cHVzy1qjC6vUD/AMRYfmZH6Dkm25sU1PYf6Ky3iQN01pbjNTTi3dSGs5wam3dbqLnHY19jL4E4l3N7kCzWahKKR0mOS2Oiij1nb2D47h1y7m9zbv1twq06bR3FmO6tB9526h8T1T6C5l8yqeT6dhOnY2DbaRhnI4AfdUb8D5mShK8icj16XT10VDoVqFGeJ6yx9pJJPfKzdAlZCCIiBay5E8/54+SfS3I9tI+j2AFugM0sf6q+A71x756FNLlZvR4+8yr4sCfgDIyuptMm65/mlo76dMtOp2Wan0a2K20roB0TvAIIHRII6gd+ZMyspmYrdtc9GJTS27Fu/wBWzHucDHxAHvErLL6tpSOGeB6weIPuOJMurtFm5pLgxMGi1G3WrdZG8dhG4jxBmebWToiIgIiICIiAiIgaHKj52E+82T+FOkfjsj3zT1WgrtHpa0s/HWj/ALgZltbauY/dCoO/12+a+EumTO7yacJrFFf/AMpo/wDqtH/kV/6mZOb2mByNPQD2/R6s/tm/E53Xeo5Ln9yo9NHmdMjNdqUaitK1LMFyu2+yBuAUkA9rTk+avkUtsw+tbzKbj5pCGuPsZvVT4nunq67raz27SE/iXaA8VkriaOK/qz8nbR5H5Dp0tQq09a1oOpRvJ7WPFj7TN+IlqsiIgIiICRvKDZsRfuhnP7F+beEkTIna2rLG9uwO5Bv/AFFpVy39VnHN1fMGq+wO11+GWPymea/rW+xB+pv9D90zNLYiIhDJyY2DYvYwcdzjP7g0kJFUNi5f61ZfeuGHw2pKzVx3eLNyTWRERLHBERAREQEozYlZpcqv6MgcXIQf3cfhkyLdTaZN3TT0pyu198l/zHI+GJlmO6zZ2QBxYKB7OvwAMyTE1kREDWutJVjjfWwYe3Zw3xBIk2jggEcDvEhqPXs71/YP+E2+SrMA1ninD2oT0T7uHul3FfelXLPW0hERNCgiIgIiUJgYdZqNhC3HHAdpO4D3nEj6KtlQOOOJ7TxJ8TKPqRa+71azu9rEet3AcPfKivzjFB6o9c9/2B7SOPYO+Zs75XUaMJ4zdYUsNmdltlQcZAyzEccZ4D2zPVUFGB88k+0nrMtRNl3XGMNn2YYAj458Jc1uGA+9nHZux/uVWaqze10tssCjJ4bh4nEt1NpVCw343+7O/wCGZdYgZSDwII9xgWag42W+66k92dlvgTJmQdQ26sHjgoe8ZUnxGZK6K3arRu1VPiJfw3uKeWM8REvUkREBERASN17ZtUfdUue9uiPgHkiZEM487YSRnIUb+pVB+bGVct/VZxz2sO+38C5977vkp8Y1FhDIo+02/wDCoyf4HvmPk1toM/33JHcvRHyMto6dzt1IPNr3nBY/ITK0tt7AOPWQPedwlXcAEngASfdvmtY2blXqVTYe89Ffm0zWptFU+8wz+Fek3yA/ukz2jpYmmZED7ztdKxeJBO/aA9g3Edg9kvYHc6kbQ3g/ZIPEH2H/AEZLgSKuq80x3ejJyCBuThkEdQzvzw39Uuzw17irHPfqt/SaoOuRu34IPFSOIMzyA0twTUDZYFbtxwwOGC7ju7vj3SfluGXlFeePjSIiduCaPK6Oa8IM5IDdZ2evAyM9nvm9Eizc0mXV2hNLpbN42dnJyWYAdQACoCeAA4kSV02mCLgd5zxJPEn2zNE5xwmPTrLO5I7lKvZZX/7tu5vVP5t3901daOjtDihDj3cf0lpK6qgOhU9YI7uw+7jI2h9pRkb+DD2jcw8QZTyzV2t47uMhAI9h+RmDQt6MDrXKHvU7P8fGU0L9HZPFDsH+3gfeMGY1bYuKnhZ0l9jADaHvAB90pWstXRsYduLB8m+IHjN7kn6vH3WdfcGOPgRNG/c6N7Sh/uGR8VWbfJhw9g9qv+ZcH9kt4r+yvk+UhERNTMREQEREChnK8rIVa4FCSzKyts7gpxwPfnxE6uRfOFyKhjcNtcnsG/f44lXLN4rOK6yau6mn8C+Jx/J+crybTs1KDxI2j3tvJ+M0bCHbYUkptLv2iwxs5OCf7vyze11uFwOJB9yqMsfcPiRMrSxcnHaNln3m2V/Cm4fHMkeTlzY79nox+5vjgf2zTr9HUoA3gBQO1jwHiZLaTT7CKvHHE9pO8n3kky3ix97V8t9M8piViamZjWgDgAD24AMyREBERAREQEREBInULsW4+zZ0h2bQ9Ye8YPuMlpra7S+cQjgR0lPYw4H/AO9WZxnj5R3hlqoW30dwb7NgCnsyOB+I+Mv5UqygYcVIIPwz44Pui7DoNoYwyqw6wdrYYeDE+BmZOkGR/WGUb25HHuIOfeZk01bWak7dJI7A4xx3dIfLEk9DpgoyCWLYJY4yd27gMDdI7SaF2qGyV2WXfna2lJHSwOsZyerjJiuvZAA4AAeG6X8WOvdUcmX8i+IiXqSIiAiIgJjvoDqVYZB4iZIgc7yhQiXKCvo1UtjpPlmONpuJO5R8JjWlvorWEHJChdxYrWHBzjrzx7gJ0VunVsbShsbxkA48ZeBKfxe7Vv5PUiD5JU2WFssyJ6pbiXIwSNw3AZHvk7KASsswx8Zpxll5XZEROnJERAREQERKGBWJx7c5dQdVZWn0ZfN2bC6a1mr1lydEm6ty+yFILEDZb1cEqc4lbOd1Cptktjzuoo9Q529Ktz2jHYBp7MHrwO2BNxOT1nP6htNZbU7VlKkvVrtHqCjVuUAsRMobV6YU7LbifHd03PbTPaagbAQ91W01Fq0mzTl/OVi0jZLAVu2AeAzAlbuT0Z9o5zuJAJCsV4Fh14/iXajRK5BOQR1qxVsdmR1TleV/KTTXpr7aktaylEsFVunv07OljhFtUOoJrznpAbsb8Tcr551q1xsLYT6OEpGkvGqDairzi1lck2WHjgKuzgg8CZHjE7ro6agqhVGABgCXznb+femVaz6ZzYtrKqaW+y0fR3RLVasLtIylxkEDgZOaPWLbWtlZDI6q6sOBVgGUjvBBkoZoiICIiAiIgIzE4TnTzjevlE0nlCnQ1rpqrlFtNFnnXe69GA22B3CtNy9sDu4nK8i89C4RbqLEsGno1OobCLRStqWtlizhgB5lt2CRtDsYil3lFpSp7Hp1CbKV3IrV1iy2qyxKhZWA53BrEyrbLDaGV3jIdXE55OeIZX2dNqWtrt8y9ArqNqk1i5WZvOebVCjKdouOIHHdIxOfnnb6hTXYaLdLqdSbNmvbreixaiCrWDOydoEAHJdMEjaIDtInI6Ln9UKamYXWL5nTW33iqpa6fpFashuAfokhgxCBwoOTgYM29Hz4qsvFXmr1Bvu0YtZK/MNdRtlkBDlt61uQdnG7Bwd0Do4iICIiAiIgclyhzX1V2aXvrbTmzzwdqrDrq8XC4V12beyMEbIfGVGNxxmR3K/M7UBbCLEalLNdq0QVWfSGbV6fVqyEgkHD6jo4G8cd/HvpQwPOq+ZWp1WgRbrK1f6FXpaV8zZWUD/RrLDdliS+aFXAAAwe3Amq+aFgFeLVUprNbrNoKSwGqXVqgUEYLKdSp37uiZ1SS6B5tV5MLyl4tvqL36UaYuqXsxeu4WLdYbHYuW37QGMdWeMlreaGoN1mpFlIvNmmvrGxY1IerSvprFcZDbDC2zBByNx34xOziByfJnM56rluaxWcrrWuwrKps1lmncFFJOEUUbO85O48SZNc3OTDp9Hp6GIZqaaqSwzsk11qhIzvwSskogIiICIiAiIgJFpyLjWvqdrO3RVp9jZ4eatus2trPX57GMfZ4790pECFt5tq9+pew7SaqirTPXs4wtfnw3Szv2hqCOAxs9ed0JqPJ69tRS7Umxlrq09L/R0TYqrvqvIZQ3TsY0VgtlR0RhRvz2sQOR5W5iG6y6wXKDbqKtTsPplvp9HpV02xZWXAs4bYJxssF3HG/Hyb5PzQtKpfuqq1embOnXp16uzz24KwCMrqm8biARgZ3dlEDiqvJzs1CgagimyrT06pPMKTf9GqSkMrFs1bSVqrDpbhuIO87+n5m7BQ+dzsa+/lH6vGfPrevmvW3Y8/63Xs8Bnd00QKCViICIiB/9k="/>
          <p:cNvSpPr>
            <a:spLocks noChangeAspect="1" noChangeArrowheads="1"/>
          </p:cNvSpPr>
          <p:nvPr/>
        </p:nvSpPr>
        <p:spPr bwMode="auto">
          <a:xfrm>
            <a:off x="0" y="-1074738"/>
            <a:ext cx="2038350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itchFamily="66" charset="0"/>
            </a:endParaRPr>
          </a:p>
        </p:txBody>
      </p:sp>
      <p:pic>
        <p:nvPicPr>
          <p:cNvPr id="53254" name="Picture 4" descr="http://d7c2b0wpljtwf.cloudfront.net/var/ezwebin_site/storage/images/media/images/e-anatomy/anatomical-terms-of-location-position-motion/supination-pronation/2511136-1-eng-GB/supination-pronation_medical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1" y="3456780"/>
            <a:ext cx="1432719" cy="27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http://www.osceskills.com/resources/Supination-joint-mov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71181"/>
            <a:ext cx="25146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http://www.orthoticshop.com/image/foot-inversion-supin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352800"/>
            <a:ext cx="360840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45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55302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934200" cy="48768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altLang="en-US" sz="4000" b="1" dirty="0">
                <a:latin typeface="+mj-lt"/>
                <a:ea typeface="+mj-ea"/>
                <a:cs typeface="+mj-cs"/>
              </a:rPr>
              <a:t>Inversion</a:t>
            </a:r>
            <a:r>
              <a:rPr lang="en-US" altLang="en-US" sz="4000" dirty="0">
                <a:latin typeface="+mj-lt"/>
                <a:ea typeface="+mj-ea"/>
                <a:cs typeface="+mj-cs"/>
              </a:rPr>
              <a:t> moves the sole of the foot toward the median plane </a:t>
            </a:r>
            <a:endParaRPr lang="en-US" altLang="en-US" sz="4000" dirty="0" smtClean="0">
              <a:latin typeface="+mj-lt"/>
              <a:ea typeface="+mj-ea"/>
              <a:cs typeface="+mj-cs"/>
            </a:endParaRPr>
          </a:p>
          <a:p>
            <a:r>
              <a:rPr lang="en-US" altLang="en-US" sz="4000" dirty="0" smtClean="0">
                <a:latin typeface="+mj-lt"/>
                <a:ea typeface="+mj-ea"/>
                <a:cs typeface="+mj-cs"/>
              </a:rPr>
              <a:t>When </a:t>
            </a:r>
            <a:r>
              <a:rPr lang="en-US" altLang="en-US" sz="4000" dirty="0">
                <a:latin typeface="+mj-lt"/>
                <a:ea typeface="+mj-ea"/>
                <a:cs typeface="+mj-cs"/>
              </a:rPr>
              <a:t>the foot is fully inverted it is also </a:t>
            </a:r>
            <a:r>
              <a:rPr lang="en-US" altLang="en-US" sz="4000" dirty="0" smtClean="0">
                <a:latin typeface="+mj-lt"/>
                <a:ea typeface="+mj-ea"/>
                <a:cs typeface="+mj-cs"/>
              </a:rPr>
              <a:t>plantar-flexed</a:t>
            </a:r>
            <a:r>
              <a:rPr lang="en-US" altLang="en-US" sz="4000" dirty="0">
                <a:latin typeface="+mj-lt"/>
                <a:ea typeface="+mj-ea"/>
                <a:cs typeface="+mj-cs"/>
              </a:rPr>
              <a:t>.</a:t>
            </a:r>
          </a:p>
          <a:p>
            <a:pPr eaLnBrk="1" hangingPunct="1"/>
            <a:endParaRPr lang="en-US" altLang="en-US" sz="4000" dirty="0">
              <a:latin typeface="+mj-lt"/>
              <a:ea typeface="+mj-ea"/>
              <a:cs typeface="+mj-cs"/>
            </a:endParaRPr>
          </a:p>
          <a:p>
            <a:pPr eaLnBrk="1" hangingPunct="1"/>
            <a:endParaRPr lang="en-US" altLang="en-US" sz="4000" dirty="0">
              <a:latin typeface="+mj-lt"/>
              <a:ea typeface="+mj-ea"/>
              <a:cs typeface="+mj-cs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n-US" sz="4000" dirty="0">
              <a:latin typeface="+mj-lt"/>
              <a:ea typeface="+mj-ea"/>
              <a:cs typeface="+mj-cs"/>
            </a:endParaRPr>
          </a:p>
          <a:p>
            <a:pPr marL="0" indent="0" algn="just" eaLnBrk="1" hangingPunct="1">
              <a:buNone/>
            </a:pPr>
            <a:r>
              <a:rPr lang="en-US" altLang="en-US" sz="4000" b="1" dirty="0">
                <a:latin typeface="+mj-lt"/>
                <a:ea typeface="+mj-ea"/>
                <a:cs typeface="+mj-cs"/>
              </a:rPr>
              <a:t>Eversion</a:t>
            </a:r>
            <a:r>
              <a:rPr lang="en-US" altLang="en-US" sz="4000" dirty="0">
                <a:latin typeface="+mj-lt"/>
                <a:ea typeface="+mj-ea"/>
                <a:cs typeface="+mj-cs"/>
              </a:rPr>
              <a:t> moves the sole of the foot away from the median </a:t>
            </a:r>
            <a:r>
              <a:rPr lang="en-US" altLang="en-US" sz="4000" dirty="0" smtClean="0">
                <a:latin typeface="+mj-lt"/>
                <a:ea typeface="+mj-ea"/>
                <a:cs typeface="+mj-cs"/>
              </a:rPr>
              <a:t>plane</a:t>
            </a:r>
          </a:p>
          <a:p>
            <a:pPr algn="just"/>
            <a:r>
              <a:rPr lang="en-US" altLang="en-US" sz="4000" dirty="0" smtClean="0">
                <a:latin typeface="+mj-lt"/>
                <a:ea typeface="+mj-ea"/>
                <a:cs typeface="+mj-cs"/>
              </a:rPr>
              <a:t> When </a:t>
            </a:r>
            <a:r>
              <a:rPr lang="en-US" altLang="en-US" sz="4000" dirty="0">
                <a:latin typeface="+mj-lt"/>
                <a:ea typeface="+mj-ea"/>
                <a:cs typeface="+mj-cs"/>
              </a:rPr>
              <a:t>the foot is fully </a:t>
            </a:r>
            <a:r>
              <a:rPr lang="en-US" altLang="en-US" sz="4000" dirty="0" err="1">
                <a:latin typeface="+mj-lt"/>
                <a:ea typeface="+mj-ea"/>
                <a:cs typeface="+mj-cs"/>
              </a:rPr>
              <a:t>everted</a:t>
            </a:r>
            <a:r>
              <a:rPr lang="en-US" altLang="en-US" sz="4000" dirty="0">
                <a:latin typeface="+mj-lt"/>
                <a:ea typeface="+mj-ea"/>
                <a:cs typeface="+mj-cs"/>
              </a:rPr>
              <a:t> it is also </a:t>
            </a:r>
            <a:r>
              <a:rPr lang="en-US" altLang="en-US" sz="4000" dirty="0" err="1">
                <a:latin typeface="+mj-lt"/>
                <a:ea typeface="+mj-ea"/>
                <a:cs typeface="+mj-cs"/>
              </a:rPr>
              <a:t>dorsiflexed</a:t>
            </a:r>
            <a:endParaRPr lang="en-US" altLang="en-US" sz="4000" dirty="0">
              <a:latin typeface="+mj-lt"/>
              <a:ea typeface="+mj-ea"/>
              <a:cs typeface="+mj-cs"/>
            </a:endParaRPr>
          </a:p>
          <a:p>
            <a:pPr algn="just" eaLnBrk="1" hangingPunct="1"/>
            <a:endParaRPr lang="en-US" altLang="en-US" b="1" dirty="0" smtClean="0">
              <a:solidFill>
                <a:schemeClr val="accent1"/>
              </a:solidFill>
            </a:endParaRPr>
          </a:p>
          <a:p>
            <a:pPr algn="just" eaLnBrk="1" hangingPunct="1"/>
            <a:endParaRPr lang="en-US" altLang="en-US" b="1" dirty="0" smtClean="0">
              <a:solidFill>
                <a:schemeClr val="accent1"/>
              </a:solidFill>
            </a:endParaRPr>
          </a:p>
          <a:p>
            <a:pPr algn="just" eaLnBrk="1" hangingPunct="1"/>
            <a:endParaRPr lang="en-US" altLang="en-US" b="1" dirty="0" smtClean="0">
              <a:solidFill>
                <a:schemeClr val="accent1"/>
              </a:solidFill>
            </a:endParaRPr>
          </a:p>
          <a:p>
            <a:pPr algn="just"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EFD2F-A0B6-444C-B78C-933C61B6433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55300" name="Picture 2" descr="http://classconnection.s3.amazonaws.com/391/flashcards/548391/jpg/eversion1307639545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2" t="2908" r="49580" b="15637"/>
          <a:stretch>
            <a:fillRect/>
          </a:stretch>
        </p:blipFill>
        <p:spPr bwMode="auto">
          <a:xfrm>
            <a:off x="7467600" y="914400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086600" y="3733800"/>
            <a:ext cx="1524000" cy="2895600"/>
            <a:chOff x="4512" y="624"/>
            <a:chExt cx="960" cy="1824"/>
          </a:xfrm>
        </p:grpSpPr>
        <p:pic>
          <p:nvPicPr>
            <p:cNvPr id="55303" name="Picture 2" descr="http://classconnection.s3.amazonaws.com/391/flashcards/548391/jpg/eversion130763954532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781" t="2908" b="27274"/>
            <a:stretch>
              <a:fillRect/>
            </a:stretch>
          </p:blipFill>
          <p:spPr bwMode="auto">
            <a:xfrm>
              <a:off x="4512" y="624"/>
              <a:ext cx="960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Text Box 7"/>
            <p:cNvSpPr txBox="1">
              <a:spLocks noChangeArrowheads="1"/>
            </p:cNvSpPr>
            <p:nvPr/>
          </p:nvSpPr>
          <p:spPr bwMode="auto">
            <a:xfrm>
              <a:off x="4742" y="2256"/>
              <a:ext cx="5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1"/>
                <a:t>Eversion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632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867400" cy="3200400"/>
          </a:xfrm>
        </p:spPr>
        <p:txBody>
          <a:bodyPr>
            <a:normAutofit fontScale="25000" lnSpcReduction="20000"/>
          </a:bodyPr>
          <a:lstStyle/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latin typeface="+mj-lt"/>
                <a:ea typeface="+mj-ea"/>
                <a:cs typeface="+mj-cs"/>
              </a:rPr>
              <a:t>Opposition</a:t>
            </a:r>
            <a:r>
              <a:rPr lang="en-US" sz="9600" dirty="0">
                <a:latin typeface="+mj-lt"/>
                <a:ea typeface="+mj-ea"/>
                <a:cs typeface="+mj-cs"/>
              </a:rPr>
              <a:t> </a:t>
            </a:r>
            <a:r>
              <a:rPr lang="en-US" sz="9600" dirty="0" smtClean="0">
                <a:latin typeface="+mj-lt"/>
                <a:ea typeface="+mj-ea"/>
                <a:cs typeface="+mj-cs"/>
              </a:rPr>
              <a:t>movement </a:t>
            </a:r>
            <a:r>
              <a:rPr lang="en-US" sz="9600" dirty="0">
                <a:latin typeface="+mj-lt"/>
                <a:ea typeface="+mj-ea"/>
                <a:cs typeface="+mj-cs"/>
              </a:rPr>
              <a:t>by which the pad of the 1st </a:t>
            </a:r>
            <a:r>
              <a:rPr lang="en-US" sz="9600" dirty="0" smtClean="0">
                <a:latin typeface="+mj-lt"/>
                <a:ea typeface="+mj-ea"/>
                <a:cs typeface="+mj-cs"/>
              </a:rPr>
              <a:t>digit </a:t>
            </a:r>
            <a:r>
              <a:rPr lang="en-US" sz="9600" dirty="0">
                <a:latin typeface="+mj-lt"/>
                <a:ea typeface="+mj-ea"/>
                <a:cs typeface="+mj-cs"/>
              </a:rPr>
              <a:t>is brought to another digit </a:t>
            </a:r>
            <a:r>
              <a:rPr lang="en-US" sz="9600" dirty="0" smtClean="0">
                <a:latin typeface="+mj-lt"/>
                <a:ea typeface="+mj-ea"/>
                <a:cs typeface="+mj-cs"/>
              </a:rPr>
              <a:t>pad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9600" b="1" dirty="0" smtClean="0">
                <a:latin typeface="+mj-lt"/>
                <a:ea typeface="+mj-ea"/>
                <a:cs typeface="+mj-cs"/>
              </a:rPr>
              <a:t>Reposition</a:t>
            </a:r>
            <a:r>
              <a:rPr lang="en-US" sz="9600" dirty="0" smtClean="0">
                <a:latin typeface="+mj-lt"/>
                <a:ea typeface="+mj-ea"/>
                <a:cs typeface="+mj-cs"/>
              </a:rPr>
              <a:t> movement of the 1st digit from the position of opposition back to its anatomical position</a:t>
            </a:r>
            <a:endParaRPr lang="en-US" sz="9600" dirty="0"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latin typeface="+mj-lt"/>
                <a:ea typeface="+mj-ea"/>
                <a:cs typeface="+mj-cs"/>
              </a:rPr>
              <a:t>Protrusion</a:t>
            </a:r>
            <a:r>
              <a:rPr lang="en-US" sz="9600" dirty="0">
                <a:latin typeface="+mj-lt"/>
                <a:ea typeface="+mj-ea"/>
                <a:cs typeface="+mj-cs"/>
              </a:rPr>
              <a:t> </a:t>
            </a:r>
            <a:r>
              <a:rPr lang="en-US" sz="9600" dirty="0" smtClean="0">
                <a:latin typeface="+mj-lt"/>
                <a:ea typeface="+mj-ea"/>
                <a:cs typeface="+mj-cs"/>
              </a:rPr>
              <a:t>movement </a:t>
            </a:r>
            <a:r>
              <a:rPr lang="en-US" sz="9600" dirty="0">
                <a:latin typeface="+mj-lt"/>
                <a:ea typeface="+mj-ea"/>
                <a:cs typeface="+mj-cs"/>
              </a:rPr>
              <a:t>anteriorly (forward) </a:t>
            </a:r>
            <a:endParaRPr lang="en-US" sz="9600" dirty="0" smtClean="0"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9600" b="1" dirty="0" err="1" smtClean="0">
                <a:latin typeface="+mj-lt"/>
                <a:ea typeface="+mj-ea"/>
                <a:cs typeface="+mj-cs"/>
              </a:rPr>
              <a:t>Retrusion</a:t>
            </a:r>
            <a:r>
              <a:rPr lang="en-US" sz="9600" dirty="0" smtClean="0">
                <a:latin typeface="+mj-lt"/>
                <a:ea typeface="+mj-ea"/>
                <a:cs typeface="+mj-cs"/>
              </a:rPr>
              <a:t> movement </a:t>
            </a:r>
            <a:r>
              <a:rPr lang="en-US" sz="9600" dirty="0">
                <a:latin typeface="+mj-lt"/>
                <a:ea typeface="+mj-ea"/>
                <a:cs typeface="+mj-cs"/>
              </a:rPr>
              <a:t>posteriorly (backward),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71829-4EDC-44BD-922B-9FCA13B7500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56326" name="Picture 10" descr="http://o.quizlet.com/i/KqWW_Q-Yhb56ZvD78M3Hrw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25150"/>
            <a:ext cx="242863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4" descr="http://classconnection.s3.amazonaws.com/574/flashcards/598574/jpg/picture3131149356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15" t="13513"/>
          <a:stretch>
            <a:fillRect/>
          </a:stretch>
        </p:blipFill>
        <p:spPr bwMode="auto">
          <a:xfrm>
            <a:off x="5486400" y="3429000"/>
            <a:ext cx="3038006" cy="285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89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of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248400" cy="48768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Elevation</a:t>
            </a:r>
            <a:r>
              <a:rPr lang="en-US" sz="2800" dirty="0">
                <a:latin typeface="+mj-lt"/>
                <a:ea typeface="+mj-ea"/>
                <a:cs typeface="+mj-cs"/>
              </a:rPr>
              <a:t> raises or moves a part superiorly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Depression</a:t>
            </a:r>
            <a:r>
              <a:rPr lang="en-US" sz="2800" dirty="0">
                <a:latin typeface="+mj-lt"/>
                <a:ea typeface="+mj-ea"/>
                <a:cs typeface="+mj-cs"/>
              </a:rPr>
              <a:t> lowers or moves a part inferiorly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7187-4EC6-48DC-91DB-EF3F42ABB71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57349" name="Picture 2" descr="http://classconnection.s3.amazonaws.com/227/flashcards/980227/jpeg/elevation___depression133719441829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99" t="10020" b="14822"/>
          <a:stretch>
            <a:fillRect/>
          </a:stretch>
        </p:blipFill>
        <p:spPr bwMode="auto">
          <a:xfrm>
            <a:off x="6705600" y="4114800"/>
            <a:ext cx="21336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2" descr="http://classconnection.s3.amazonaws.com/227/flashcards/980227/jpeg/elevation___depression133719441829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" t="10020" r="55000" b="14822"/>
          <a:stretch>
            <a:fillRect/>
          </a:stretch>
        </p:blipFill>
        <p:spPr bwMode="auto">
          <a:xfrm>
            <a:off x="6629400" y="1143000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90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6863"/>
            <a:ext cx="8569325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20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89038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altLang="zh-CN" b="1" dirty="0" smtClean="0">
                <a:ea typeface="宋体" pitchFamily="2" charset="-122"/>
              </a:rPr>
              <a:t>General structures of bone</a:t>
            </a:r>
            <a:endParaRPr lang="zh-CN" altLang="en-US" sz="3600" b="1" dirty="0" smtClean="0">
              <a:solidFill>
                <a:schemeClr val="tx1"/>
              </a:solidFill>
              <a:ea typeface="华文新魏" pitchFamily="2" charset="-122"/>
            </a:endParaRP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4906963" cy="38782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CN" sz="2600" b="1" dirty="0" smtClean="0">
                <a:ea typeface="宋体" pitchFamily="2" charset="-122"/>
              </a:rPr>
              <a:t> </a:t>
            </a:r>
            <a:endParaRPr lang="zh-CN" altLang="en-US" sz="2600" b="1" dirty="0" smtClean="0">
              <a:solidFill>
                <a:srgbClr val="3333CC"/>
              </a:solidFill>
              <a:ea typeface="宋体" pitchFamily="2" charset="-122"/>
            </a:endParaRPr>
          </a:p>
          <a:p>
            <a:pPr lvl="1" eaLnBrk="1" hangingPunct="1">
              <a:defRPr/>
            </a:pPr>
            <a:r>
              <a:rPr lang="en-US" altLang="zh-CN" sz="2700" dirty="0" smtClean="0">
                <a:ea typeface="宋体" pitchFamily="2" charset="-122"/>
              </a:rPr>
              <a:t>compact bone  </a:t>
            </a:r>
            <a:endParaRPr lang="zh-CN" altLang="en-US" sz="2700" dirty="0" smtClean="0">
              <a:solidFill>
                <a:srgbClr val="3333CC"/>
              </a:solidFill>
              <a:ea typeface="宋体" pitchFamily="2" charset="-122"/>
            </a:endParaRPr>
          </a:p>
          <a:p>
            <a:pPr lvl="1" eaLnBrk="1" hangingPunct="1">
              <a:defRPr/>
            </a:pPr>
            <a:r>
              <a:rPr lang="en-US" altLang="zh-CN" sz="2700" dirty="0" smtClean="0">
                <a:ea typeface="宋体" pitchFamily="2" charset="-122"/>
              </a:rPr>
              <a:t>spongy bone </a:t>
            </a:r>
            <a:endParaRPr lang="zh-CN" altLang="en-US" sz="2700" dirty="0" smtClean="0">
              <a:solidFill>
                <a:srgbClr val="3333CC"/>
              </a:solidFill>
              <a:ea typeface="宋体" pitchFamily="2" charset="-122"/>
            </a:endParaRPr>
          </a:p>
          <a:p>
            <a:pPr lvl="1" eaLnBrk="1" hangingPunct="1">
              <a:buFontTx/>
              <a:buNone/>
              <a:defRPr/>
            </a:pPr>
            <a:r>
              <a:rPr kumimoji="1" lang="zh-CN" altLang="en-US" sz="2700" dirty="0" smtClean="0">
                <a:ea typeface="宋体" pitchFamily="2" charset="-122"/>
              </a:rPr>
              <a:t>    </a:t>
            </a:r>
            <a:endParaRPr lang="zh-CN" altLang="en-US" sz="2400" b="1" dirty="0" smtClean="0">
              <a:solidFill>
                <a:srgbClr val="3333CC"/>
              </a:solidFill>
              <a:ea typeface="宋体" pitchFamily="2" charset="-122"/>
            </a:endParaRPr>
          </a:p>
          <a:p>
            <a:pPr eaLnBrk="1" hangingPunct="1">
              <a:defRPr/>
            </a:pPr>
            <a:endParaRPr lang="zh-CN" altLang="en-US" sz="2600" b="1" dirty="0" smtClean="0">
              <a:solidFill>
                <a:srgbClr val="3333CC"/>
              </a:solidFill>
              <a:ea typeface="宋体" pitchFamily="2" charset="-122"/>
            </a:endParaRPr>
          </a:p>
          <a:p>
            <a:pPr lvl="1" eaLnBrk="1" hangingPunct="1">
              <a:buFontTx/>
              <a:buNone/>
              <a:defRPr/>
            </a:pPr>
            <a:endParaRPr lang="zh-CN" altLang="en-US" sz="2900" b="1" dirty="0" smtClean="0">
              <a:solidFill>
                <a:srgbClr val="3333CC"/>
              </a:solidFill>
              <a:ea typeface="宋体" pitchFamily="2" charset="-122"/>
            </a:endParaRPr>
          </a:p>
          <a:p>
            <a:pPr lvl="1" eaLnBrk="1" hangingPunct="1">
              <a:buFontTx/>
              <a:buNone/>
              <a:defRPr/>
            </a:pPr>
            <a:endParaRPr lang="zh-CN" altLang="en-US" sz="2900" b="1" dirty="0" smtClean="0">
              <a:solidFill>
                <a:srgbClr val="3333CC"/>
              </a:solidFill>
              <a:ea typeface="宋体" pitchFamily="2" charset="-122"/>
            </a:endParaRPr>
          </a:p>
        </p:txBody>
      </p:sp>
      <p:pic>
        <p:nvPicPr>
          <p:cNvPr id="26629" name="Picture 21" descr="骨的构造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217863"/>
            <a:ext cx="2608262" cy="31686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22"/>
          <p:cNvSpPr txBox="1">
            <a:spLocks noChangeArrowheads="1"/>
          </p:cNvSpPr>
          <p:nvPr/>
        </p:nvSpPr>
        <p:spPr bwMode="auto">
          <a:xfrm>
            <a:off x="1239838" y="48021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6631" name="Picture 23" descr="骨的构造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9137"/>
            <a:ext cx="30241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78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4419600" cy="731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latin typeface="Times New Roman" pitchFamily="18" charset="0"/>
              </a:rPr>
              <a:t>Classification</a:t>
            </a:r>
            <a:endParaRPr lang="en-US" sz="4000" b="1" dirty="0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83058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sz="37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7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 smtClean="0">
                <a:latin typeface="Times New Roman" pitchFamily="18" charset="0"/>
              </a:rPr>
              <a:t>Long bones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 smtClean="0">
                <a:latin typeface="Times New Roman" pitchFamily="18" charset="0"/>
              </a:rPr>
              <a:t>Short bones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 smtClean="0">
                <a:latin typeface="Times New Roman" pitchFamily="18" charset="0"/>
              </a:rPr>
              <a:t>Flat bone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 smtClean="0">
                <a:latin typeface="Times New Roman" pitchFamily="18" charset="0"/>
              </a:rPr>
              <a:t>Irregular bones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 err="1" smtClean="0">
                <a:latin typeface="Times New Roman" pitchFamily="18" charset="0"/>
              </a:rPr>
              <a:t>Sesamoid</a:t>
            </a:r>
            <a:r>
              <a:rPr lang="en-US" sz="3000" dirty="0" smtClean="0">
                <a:latin typeface="Times New Roman" pitchFamily="18" charset="0"/>
              </a:rPr>
              <a:t> bone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 smtClean="0">
                <a:latin typeface="Times New Roman" pitchFamily="18" charset="0"/>
              </a:rPr>
              <a:t>Pneumatic bones</a:t>
            </a:r>
          </a:p>
        </p:txBody>
      </p:sp>
      <p:pic>
        <p:nvPicPr>
          <p:cNvPr id="2050" name="Picture 2" descr="Image result for pneumatic bon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8535" b="21095"/>
          <a:stretch/>
        </p:blipFill>
        <p:spPr bwMode="auto">
          <a:xfrm>
            <a:off x="0" y="4038600"/>
            <a:ext cx="2943351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esamoid b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8" y="4038600"/>
            <a:ext cx="2133600" cy="2631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胸椎（上面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625070"/>
            <a:ext cx="2979737" cy="3024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顶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2739" y="623107"/>
            <a:ext cx="2752725" cy="3001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hort bon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41" r="47690"/>
          <a:stretch/>
        </p:blipFill>
        <p:spPr bwMode="auto">
          <a:xfrm>
            <a:off x="2922569" y="515603"/>
            <a:ext cx="2735407" cy="3169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55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6096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34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/>
              <a:t>Diaphysis</a:t>
            </a:r>
            <a:r>
              <a:rPr lang="en-US" sz="2800" dirty="0" smtClean="0"/>
              <a:t>- has a thick outer compact bone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/>
              <a:t>Metaphysis</a:t>
            </a:r>
            <a:r>
              <a:rPr lang="en-US" sz="2800" dirty="0" smtClean="0"/>
              <a:t>- a thin part of diaphysis </a:t>
            </a:r>
            <a:r>
              <a:rPr lang="en-US" sz="2800" dirty="0" err="1" smtClean="0"/>
              <a:t>adjoning</a:t>
            </a:r>
            <a:r>
              <a:rPr lang="en-US" sz="2800" dirty="0" smtClean="0"/>
              <a:t> epiphysis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/>
              <a:t>Epiphysis</a:t>
            </a:r>
            <a:r>
              <a:rPr lang="en-US" sz="2800" dirty="0" smtClean="0"/>
              <a:t>- proximal and distal rounded part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404813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/>
              <a:t>Long Bone</a:t>
            </a:r>
            <a:endParaRPr lang="en-US" sz="4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9" r="15737"/>
          <a:stretch/>
        </p:blipFill>
        <p:spPr bwMode="auto">
          <a:xfrm>
            <a:off x="5334000" y="2057400"/>
            <a:ext cx="3810000" cy="47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7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Approaches to Studying Anatomy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029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Anatomy: </a:t>
            </a:r>
            <a:r>
              <a:rPr lang="en-US" sz="3200" dirty="0" smtClean="0">
                <a:solidFill>
                  <a:schemeClr val="accent1"/>
                </a:solidFill>
              </a:rPr>
              <a:t>study of the structure of the human body</a:t>
            </a:r>
            <a:endParaRPr lang="en-US" sz="3200" dirty="0" smtClean="0"/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Regional anatomy 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ystemic anatomy 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Surface anatomy 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adiographic anatomy 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Clinical anatomy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35DFC-B600-4EFD-8910-D0067D9BADA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6362"/>
            <a:ext cx="5627688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dirty="0" err="1" smtClean="0">
                <a:ea typeface="宋体" pitchFamily="2" charset="-122"/>
              </a:rPr>
              <a:t>Periosteum</a:t>
            </a:r>
            <a:endParaRPr lang="en-US" altLang="zh-CN" sz="24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sz="2700" dirty="0">
                <a:ea typeface="宋体" pitchFamily="2" charset="-122"/>
              </a:rPr>
              <a:t>Outer layer </a:t>
            </a:r>
            <a:endParaRPr lang="en-US" altLang="zh-CN" sz="2700" dirty="0" smtClean="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700" dirty="0" smtClean="0">
                <a:ea typeface="宋体" pitchFamily="2" charset="-122"/>
              </a:rPr>
              <a:t>Inner layer </a:t>
            </a:r>
          </a:p>
          <a:p>
            <a:pPr marL="182880" lvl="1">
              <a:lnSpc>
                <a:spcPct val="90000"/>
              </a:lnSpc>
              <a:defRPr/>
            </a:pPr>
            <a:r>
              <a:rPr lang="en-US" altLang="zh-CN" sz="2400" b="1" dirty="0" err="1">
                <a:ea typeface="宋体" pitchFamily="2" charset="-122"/>
              </a:rPr>
              <a:t>Endosteum</a:t>
            </a:r>
            <a:endParaRPr lang="en-US" altLang="zh-CN" sz="2400" b="1" dirty="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a single-cellular </a:t>
            </a:r>
            <a:r>
              <a:rPr lang="en-US" altLang="zh-CN" sz="2600" dirty="0" err="1" smtClean="0">
                <a:latin typeface="Times New Roman" pitchFamily="18" charset="0"/>
                <a:ea typeface="宋体" pitchFamily="2" charset="-122"/>
              </a:rPr>
              <a:t>osteogenic</a:t>
            </a:r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 layer lining the inner surface of bone.</a:t>
            </a:r>
          </a:p>
          <a:p>
            <a:pPr marL="182880" lvl="1">
              <a:lnSpc>
                <a:spcPct val="90000"/>
              </a:lnSpc>
              <a:defRPr/>
            </a:pPr>
            <a:r>
              <a:rPr lang="en-US" altLang="zh-CN" sz="2400" b="1" dirty="0">
                <a:ea typeface="宋体" pitchFamily="2" charset="-122"/>
              </a:rPr>
              <a:t>Bone marrow </a:t>
            </a:r>
            <a:endParaRPr lang="zh-CN" altLang="en-US" sz="2400" b="1" dirty="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700" b="1" dirty="0" smtClean="0">
                <a:ea typeface="宋体" pitchFamily="2" charset="-122"/>
              </a:rPr>
              <a:t>Red marrow</a:t>
            </a:r>
            <a:r>
              <a:rPr lang="en-US" altLang="zh-CN" sz="2700" dirty="0" smtClean="0">
                <a:ea typeface="宋体" pitchFamily="2" charset="-122"/>
              </a:rPr>
              <a:t> </a:t>
            </a:r>
            <a:r>
              <a:rPr lang="en-US" altLang="zh-CN" sz="2700" dirty="0" err="1" smtClean="0">
                <a:ea typeface="宋体" pitchFamily="2" charset="-122"/>
              </a:rPr>
              <a:t>haematopoietic</a:t>
            </a:r>
            <a:r>
              <a:rPr lang="en-US" altLang="zh-CN" sz="2700" dirty="0" smtClean="0">
                <a:ea typeface="宋体" pitchFamily="2" charset="-122"/>
              </a:rPr>
              <a:t> center</a:t>
            </a:r>
            <a:endParaRPr lang="zh-CN" altLang="en-US" sz="2200" dirty="0" smtClean="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700" b="1" dirty="0" smtClean="0">
                <a:ea typeface="宋体" pitchFamily="2" charset="-122"/>
              </a:rPr>
              <a:t>Yellow marrow</a:t>
            </a:r>
            <a:r>
              <a:rPr lang="en-US" altLang="zh-CN" sz="2700" dirty="0" smtClean="0">
                <a:ea typeface="宋体" pitchFamily="2" charset="-122"/>
              </a:rPr>
              <a:t>: fat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8229600" cy="1189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smtClean="0">
                <a:ea typeface="宋体" pitchFamily="2" charset="-122"/>
              </a:rPr>
              <a:t>General structures of bone</a:t>
            </a:r>
            <a:endParaRPr lang="zh-CN" altLang="en-US" sz="3600" b="1" dirty="0" smtClean="0">
              <a:solidFill>
                <a:schemeClr val="tx1"/>
              </a:solidFill>
              <a:ea typeface="华文新魏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235267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31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tx1"/>
                </a:solidFill>
              </a:rPr>
              <a:t>Terms used in osteology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84313"/>
            <a:ext cx="8534400" cy="5059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400" b="1" dirty="0" smtClean="0"/>
              <a:t>Bone surface structures </a:t>
            </a:r>
          </a:p>
          <a:p>
            <a:pPr eaLnBrk="1" hangingPunct="1">
              <a:defRPr/>
            </a:pPr>
            <a:r>
              <a:rPr lang="en-US" sz="3400" dirty="0" smtClean="0"/>
              <a:t>Elevations</a:t>
            </a:r>
          </a:p>
          <a:p>
            <a:pPr eaLnBrk="1" hangingPunct="1">
              <a:defRPr/>
            </a:pPr>
            <a:r>
              <a:rPr lang="en-US" sz="3400" dirty="0" smtClean="0"/>
              <a:t>Facets</a:t>
            </a:r>
          </a:p>
          <a:p>
            <a:pPr eaLnBrk="1" hangingPunct="1">
              <a:defRPr/>
            </a:pPr>
            <a:r>
              <a:rPr lang="en-US" sz="3400" dirty="0" smtClean="0"/>
              <a:t>Head and Condyle </a:t>
            </a:r>
          </a:p>
          <a:p>
            <a:pPr eaLnBrk="1" hangingPunct="1">
              <a:defRPr/>
            </a:pPr>
            <a:r>
              <a:rPr lang="en-US" sz="3400" dirty="0" smtClean="0"/>
              <a:t>Depressions</a:t>
            </a:r>
          </a:p>
          <a:p>
            <a:pPr eaLnBrk="1" hangingPunct="1">
              <a:defRPr/>
            </a:pPr>
            <a:r>
              <a:rPr lang="en-US" sz="3400" dirty="0" smtClean="0"/>
              <a:t>Foramen</a:t>
            </a:r>
          </a:p>
        </p:txBody>
      </p:sp>
    </p:spTree>
    <p:extLst>
      <p:ext uri="{BB962C8B-B14F-4D97-AF65-F5344CB8AC3E}">
        <p14:creationId xmlns="" xmlns:p14="http://schemas.microsoft.com/office/powerpoint/2010/main" val="29890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6397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000" b="1" dirty="0" smtClean="0"/>
              <a:t>Elevations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675688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b="1" dirty="0" smtClean="0"/>
              <a:t>Linear elevations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 smtClean="0"/>
              <a:t>Lines/ridges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 smtClean="0"/>
              <a:t>Crest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326938"/>
            <a:ext cx="8748712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 b="1" dirty="0"/>
              <a:t>  </a:t>
            </a:r>
            <a:r>
              <a:rPr lang="en-US" sz="2800" b="1" dirty="0">
                <a:latin typeface="+mn-lt"/>
              </a:rPr>
              <a:t>Rounded elevations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+mn-lt"/>
              </a:rPr>
              <a:t>    -</a:t>
            </a:r>
            <a:r>
              <a:rPr lang="en-US" sz="2800" u="sng" dirty="0" smtClean="0">
                <a:latin typeface="+mn-lt"/>
              </a:rPr>
              <a:t>Tubercle</a:t>
            </a:r>
            <a:endParaRPr lang="en-US" sz="280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+mn-lt"/>
              </a:rPr>
              <a:t>    </a:t>
            </a:r>
            <a:r>
              <a:rPr lang="en-US" sz="2800" dirty="0" smtClean="0">
                <a:latin typeface="+mn-lt"/>
              </a:rPr>
              <a:t>-</a:t>
            </a:r>
            <a:r>
              <a:rPr lang="en-US" sz="2800" u="sng" dirty="0" smtClean="0">
                <a:latin typeface="+mn-lt"/>
              </a:rPr>
              <a:t>Protuberance</a:t>
            </a:r>
            <a:endParaRPr lang="en-US" sz="280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+mn-lt"/>
              </a:rPr>
              <a:t>    -</a:t>
            </a:r>
            <a:r>
              <a:rPr lang="en-US" sz="2800" u="sng" dirty="0" smtClean="0">
                <a:latin typeface="+mn-lt"/>
              </a:rPr>
              <a:t>Tuberosity</a:t>
            </a:r>
            <a:endParaRPr lang="en-US" sz="280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+mn-lt"/>
              </a:rPr>
              <a:t>    </a:t>
            </a:r>
            <a:r>
              <a:rPr lang="en-US" sz="2800" dirty="0" smtClean="0">
                <a:latin typeface="+mn-lt"/>
              </a:rPr>
              <a:t>-</a:t>
            </a:r>
            <a:r>
              <a:rPr lang="en-US" sz="2800" u="sng" dirty="0" smtClean="0">
                <a:latin typeface="+mn-lt"/>
              </a:rPr>
              <a:t>Malleolus-</a:t>
            </a:r>
            <a:endParaRPr lang="en-US" sz="280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+mn-lt"/>
              </a:rPr>
              <a:t>    -</a:t>
            </a:r>
            <a:r>
              <a:rPr lang="en-US" sz="2800" u="sng" dirty="0">
                <a:latin typeface="+mn-lt"/>
              </a:rPr>
              <a:t>Trochanter-</a:t>
            </a:r>
            <a:r>
              <a:rPr lang="en-US" sz="2800" dirty="0">
                <a:latin typeface="+mn-lt"/>
              </a:rPr>
              <a:t> </a:t>
            </a:r>
            <a:endParaRPr lang="en-US" sz="28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+mn-lt"/>
            </a:endParaRPr>
          </a:p>
        </p:txBody>
      </p:sp>
      <p:pic>
        <p:nvPicPr>
          <p:cNvPr id="3074" name="Picture 2" descr="Image result for linear elevation b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37"/>
          <a:stretch/>
        </p:blipFill>
        <p:spPr bwMode="auto">
          <a:xfrm>
            <a:off x="4419600" y="-1"/>
            <a:ext cx="4591050" cy="3699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bone Protuberance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bone Protuberance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bone Protuberance"/>
          <p:cNvSpPr>
            <a:spLocks noChangeAspect="1" noChangeArrowheads="1"/>
          </p:cNvSpPr>
          <p:nvPr/>
        </p:nvSpPr>
        <p:spPr bwMode="auto">
          <a:xfrm>
            <a:off x="460375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63" y="4260056"/>
            <a:ext cx="3086449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36" y="4405313"/>
            <a:ext cx="23431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1" y="4606779"/>
            <a:ext cx="1765589" cy="198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83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4572000" cy="1135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800" b="1" dirty="0"/>
              <a:t>Sharp elevation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    -</a:t>
            </a:r>
            <a:r>
              <a:rPr lang="en-US" sz="2800" dirty="0" err="1"/>
              <a:t>Spinous</a:t>
            </a:r>
            <a:r>
              <a:rPr lang="en-US" sz="2800" dirty="0"/>
              <a:t> process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   -</a:t>
            </a:r>
            <a:r>
              <a:rPr lang="en-US" sz="2800" dirty="0" err="1"/>
              <a:t>Clinoid</a:t>
            </a:r>
            <a:r>
              <a:rPr lang="en-US" sz="2800" dirty="0"/>
              <a:t> process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04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smtClean="0"/>
              <a:t>Elevations</a:t>
            </a:r>
            <a:endParaRPr lang="en-US" sz="4000" b="1" dirty="0" smtClean="0"/>
          </a:p>
        </p:txBody>
      </p:sp>
      <p:pic>
        <p:nvPicPr>
          <p:cNvPr id="4100" name="Picture 4" descr="Image result for Clinoid proce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33892"/>
          <a:stretch/>
        </p:blipFill>
        <p:spPr bwMode="auto">
          <a:xfrm>
            <a:off x="5334000" y="2770909"/>
            <a:ext cx="3671888" cy="3643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pinous proc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63" b="9418"/>
          <a:stretch/>
        </p:blipFill>
        <p:spPr bwMode="auto">
          <a:xfrm>
            <a:off x="142875" y="2867891"/>
            <a:ext cx="5038725" cy="3269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40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73063"/>
            <a:ext cx="8675688" cy="452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Facet:</a:t>
            </a:r>
            <a:r>
              <a:rPr lang="en-US" sz="2800" dirty="0" smtClean="0">
                <a:latin typeface="Times New Roman" pitchFamily="18" charset="0"/>
              </a:rPr>
              <a:t> Small, smooth, flat  articular surface </a:t>
            </a:r>
            <a:endParaRPr lang="en-US" sz="28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Head and Condyle:</a:t>
            </a:r>
            <a:r>
              <a:rPr lang="en-US" sz="2800" dirty="0" smtClean="0">
                <a:latin typeface="Times New Roman" pitchFamily="18" charset="0"/>
              </a:rPr>
              <a:t> Rounded articular surface normally covered by cartilage </a:t>
            </a:r>
            <a:r>
              <a:rPr lang="en-US" sz="2800" dirty="0" err="1" smtClean="0">
                <a:latin typeface="Times New Roman" pitchFamily="18" charset="0"/>
              </a:rPr>
              <a:t>e.g</a:t>
            </a:r>
            <a:r>
              <a:rPr lang="en-US" sz="2800" dirty="0" smtClean="0">
                <a:latin typeface="Times New Roman" pitchFamily="18" charset="0"/>
              </a:rPr>
              <a:t> head of </a:t>
            </a:r>
            <a:r>
              <a:rPr lang="en-US" sz="2800" dirty="0" err="1" smtClean="0">
                <a:latin typeface="Times New Roman" pitchFamily="18" charset="0"/>
              </a:rPr>
              <a:t>humerus</a:t>
            </a:r>
            <a:r>
              <a:rPr lang="en-US" sz="2800" dirty="0" smtClean="0">
                <a:latin typeface="Times New Roman" pitchFamily="18" charset="0"/>
              </a:rPr>
              <a:t>, condyles of femur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Epicondyle</a:t>
            </a:r>
            <a:r>
              <a:rPr lang="en-US" sz="2800" dirty="0" smtClean="0">
                <a:latin typeface="Times New Roman" pitchFamily="18" charset="0"/>
              </a:rPr>
              <a:t>--prominent process just above a condyle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5981700" cy="404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Depressions</a:t>
            </a:r>
            <a:endParaRPr 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83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400" b="1" dirty="0" smtClean="0">
                <a:latin typeface="Times New Roman" pitchFamily="18" charset="0"/>
              </a:rPr>
              <a:t>Sulcus</a:t>
            </a:r>
            <a:r>
              <a:rPr lang="en-US" sz="3400" dirty="0" smtClean="0">
                <a:latin typeface="Times New Roman" pitchFamily="18" charset="0"/>
              </a:rPr>
              <a:t>: Shallow and long depression on the bone surface.</a:t>
            </a:r>
            <a:endParaRPr lang="en-US" sz="3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400" b="1" dirty="0" smtClean="0">
                <a:latin typeface="Times New Roman" pitchFamily="18" charset="0"/>
              </a:rPr>
              <a:t>Fossa</a:t>
            </a:r>
            <a:r>
              <a:rPr lang="en-US" sz="3400" dirty="0" smtClean="0">
                <a:latin typeface="Times New Roman" pitchFamily="18" charset="0"/>
              </a:rPr>
              <a:t>: Deep depressions on the bone surface</a:t>
            </a:r>
            <a:endParaRPr lang="en-US" sz="3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400" b="1" dirty="0" smtClean="0">
                <a:latin typeface="Times New Roman" pitchFamily="18" charset="0"/>
              </a:rPr>
              <a:t>Notch or </a:t>
            </a:r>
            <a:r>
              <a:rPr lang="en-US" sz="3400" b="1" dirty="0" err="1" smtClean="0">
                <a:latin typeface="Times New Roman" pitchFamily="18" charset="0"/>
              </a:rPr>
              <a:t>Incisura</a:t>
            </a:r>
            <a:r>
              <a:rPr lang="en-US" sz="3400" dirty="0" smtClean="0">
                <a:latin typeface="Times New Roman" pitchFamily="18" charset="0"/>
              </a:rPr>
              <a:t>: Semicircular depressions </a:t>
            </a:r>
          </a:p>
          <a:p>
            <a:pPr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400" b="1" dirty="0" smtClean="0">
                <a:latin typeface="Times New Roman" pitchFamily="18" charset="0"/>
              </a:rPr>
              <a:t>Foramen-</a:t>
            </a:r>
            <a:r>
              <a:rPr lang="en-US" sz="3400" dirty="0" smtClean="0">
                <a:latin typeface="Times New Roman" pitchFamily="18" charset="0"/>
              </a:rPr>
              <a:t>Openings </a:t>
            </a:r>
            <a:r>
              <a:rPr lang="en-US" sz="3400" dirty="0">
                <a:latin typeface="Times New Roman" pitchFamily="18" charset="0"/>
              </a:rPr>
              <a:t>or holes</a:t>
            </a:r>
          </a:p>
          <a:p>
            <a:pPr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400" b="1" dirty="0">
                <a:latin typeface="Times New Roman" pitchFamily="18" charset="0"/>
              </a:rPr>
              <a:t>Canal- </a:t>
            </a:r>
            <a:r>
              <a:rPr lang="en-US" sz="3400" dirty="0">
                <a:latin typeface="Times New Roman" pitchFamily="18" charset="0"/>
              </a:rPr>
              <a:t>A long foramen</a:t>
            </a:r>
          </a:p>
          <a:p>
            <a:pPr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400" b="1" dirty="0">
                <a:latin typeface="Times New Roman" pitchFamily="18" charset="0"/>
              </a:rPr>
              <a:t>Meatus- </a:t>
            </a:r>
            <a:r>
              <a:rPr lang="en-US" sz="3400" dirty="0" smtClean="0">
                <a:latin typeface="Times New Roman" pitchFamily="18" charset="0"/>
              </a:rPr>
              <a:t>canal that enter the bone but does not go through it</a:t>
            </a:r>
            <a:endParaRPr lang="en-US" sz="3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1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Skeleton of the Upper Limb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4800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Each upper limb has 32 bones</a:t>
            </a:r>
          </a:p>
          <a:p>
            <a:pPr eaLnBrk="1" hangingPunct="1"/>
            <a:r>
              <a:rPr lang="en-US" dirty="0" smtClean="0"/>
              <a:t>Two separate regions</a:t>
            </a:r>
          </a:p>
          <a:p>
            <a:pPr marL="0" indent="0" eaLnBrk="1" hangingPunct="1">
              <a:buNone/>
            </a:pPr>
            <a:r>
              <a:rPr lang="en-US" dirty="0" smtClean="0"/>
              <a:t>1. The </a:t>
            </a:r>
            <a:r>
              <a:rPr lang="en-US" i="1" dirty="0" smtClean="0"/>
              <a:t>pectoral </a:t>
            </a:r>
            <a:r>
              <a:rPr lang="en-US" dirty="0" smtClean="0"/>
              <a:t>(</a:t>
            </a:r>
            <a:r>
              <a:rPr lang="en-US" i="1" dirty="0" smtClean="0"/>
              <a:t>shoulder) girdle</a:t>
            </a:r>
            <a:r>
              <a:rPr lang="en-US" dirty="0" smtClean="0"/>
              <a:t> (2 bones)</a:t>
            </a:r>
            <a:endParaRPr lang="en-US" i="1" dirty="0" smtClean="0"/>
          </a:p>
          <a:p>
            <a:pPr marL="0" indent="0" eaLnBrk="1" hangingPunct="1">
              <a:buNone/>
            </a:pPr>
            <a:r>
              <a:rPr lang="en-US" dirty="0" smtClean="0"/>
              <a:t>2. The </a:t>
            </a:r>
            <a:r>
              <a:rPr lang="en-US" i="1" dirty="0" smtClean="0"/>
              <a:t>free part (30 bones)</a:t>
            </a:r>
            <a:endParaRPr lang="en-US" dirty="0" smtClean="0"/>
          </a:p>
        </p:txBody>
      </p:sp>
      <p:pic>
        <p:nvPicPr>
          <p:cNvPr id="7172" name="Picture 4" descr="Image result for upper limb bon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28" t="3001" r="23564"/>
          <a:stretch/>
        </p:blipFill>
        <p:spPr bwMode="auto">
          <a:xfrm>
            <a:off x="5029200" y="1600200"/>
            <a:ext cx="3567546" cy="4712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2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08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6"/>
          <a:stretch>
            <a:fillRect/>
          </a:stretch>
        </p:blipFill>
        <p:spPr bwMode="auto">
          <a:xfrm>
            <a:off x="0" y="0"/>
            <a:ext cx="91440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553200" cy="11398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Pectoral (or Shoulder) Girdle</a:t>
            </a:r>
          </a:p>
        </p:txBody>
      </p:sp>
    </p:spTree>
    <p:extLst>
      <p:ext uri="{BB962C8B-B14F-4D97-AF65-F5344CB8AC3E}">
        <p14:creationId xmlns="" xmlns:p14="http://schemas.microsoft.com/office/powerpoint/2010/main" val="27187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08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29"/>
          <a:stretch>
            <a:fillRect/>
          </a:stretch>
        </p:blipFill>
        <p:spPr bwMode="auto">
          <a:xfrm>
            <a:off x="-76200" y="849312"/>
            <a:ext cx="91440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102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The Clavicle </a:t>
            </a:r>
            <a:br>
              <a:rPr lang="en-US" sz="3800" dirty="0" smtClean="0"/>
            </a:br>
            <a:endParaRPr lang="en-US" sz="3800" dirty="0" smtClean="0"/>
          </a:p>
        </p:txBody>
      </p:sp>
    </p:spTree>
    <p:extLst>
      <p:ext uri="{BB962C8B-B14F-4D97-AF65-F5344CB8AC3E}">
        <p14:creationId xmlns="" xmlns:p14="http://schemas.microsoft.com/office/powerpoint/2010/main" val="10455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08_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57"/>
          <a:stretch>
            <a:fillRect/>
          </a:stretch>
        </p:blipFill>
        <p:spPr bwMode="auto">
          <a:xfrm>
            <a:off x="0" y="868362"/>
            <a:ext cx="89154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4102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 dirty="0" smtClean="0"/>
              <a:t>Scapula</a:t>
            </a:r>
            <a:r>
              <a:rPr lang="en-US" sz="3800" dirty="0" smtClean="0"/>
              <a:t> </a:t>
            </a:r>
            <a:br>
              <a:rPr lang="en-US" sz="3800" dirty="0" smtClean="0"/>
            </a:br>
            <a:endParaRPr lang="en-US" sz="3800" dirty="0" smtClean="0"/>
          </a:p>
        </p:txBody>
      </p:sp>
    </p:spTree>
    <p:extLst>
      <p:ext uri="{BB962C8B-B14F-4D97-AF65-F5344CB8AC3E}">
        <p14:creationId xmlns="" xmlns:p14="http://schemas.microsoft.com/office/powerpoint/2010/main" val="29480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/>
              <a:t>Regional Anatomy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-318655" y="1181100"/>
            <a:ext cx="4204855" cy="5029200"/>
          </a:xfrm>
        </p:spPr>
        <p:txBody>
          <a:bodyPr>
            <a:normAutofit/>
          </a:bodyPr>
          <a:lstStyle/>
          <a:p>
            <a:pPr lvl="2" eaLnBrk="1" hangingPunct="1">
              <a:lnSpc>
                <a:spcPct val="80000"/>
              </a:lnSpc>
            </a:pPr>
            <a:r>
              <a:rPr lang="en-US" altLang="en-US" sz="2800" dirty="0"/>
              <a:t>Head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dirty="0" smtClean="0"/>
              <a:t>Neck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Trunk 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Thorax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Abdomen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Back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Pelvis/perineum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dirty="0" smtClean="0"/>
              <a:t> Paired upper limbs and lower limbs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83DC2-6450-4C92-9ED0-FD90CBFB20B1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65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114800" y="3505200"/>
            <a:ext cx="12954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Upper Limb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19600" y="4038600"/>
            <a:ext cx="15240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Pelvis/Perineum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0" y="3124200"/>
            <a:ext cx="10668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Abdomen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10400" y="2667000"/>
            <a:ext cx="6096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00600" y="2438400"/>
            <a:ext cx="8382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Thorax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10400" y="1905000"/>
            <a:ext cx="7620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Neck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10400" y="1066800"/>
            <a:ext cx="7620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Head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0" y="4648200"/>
            <a:ext cx="121920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Lower Limb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67600" y="1295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29400" y="1295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553200" y="19812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72400" y="1981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638800" y="24384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20000" y="2743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38800" y="32004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867400" y="35814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67400" y="3733800"/>
            <a:ext cx="2362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410200" y="35052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4800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44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8_03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00"/>
          <a:stretch>
            <a:fillRect/>
          </a:stretch>
        </p:blipFill>
        <p:spPr bwMode="auto">
          <a:xfrm>
            <a:off x="107950" y="990600"/>
            <a:ext cx="9036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Scapula </a:t>
            </a:r>
            <a:br>
              <a:rPr lang="en-US" sz="3800" dirty="0" smtClean="0"/>
            </a:br>
            <a:endParaRPr lang="en-US" sz="3800" dirty="0" smtClean="0"/>
          </a:p>
        </p:txBody>
      </p:sp>
    </p:spTree>
    <p:extLst>
      <p:ext uri="{BB962C8B-B14F-4D97-AF65-F5344CB8AC3E}">
        <p14:creationId xmlns="" xmlns:p14="http://schemas.microsoft.com/office/powerpoint/2010/main" val="28047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Upper Limb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The </a:t>
            </a:r>
            <a:r>
              <a:rPr lang="en-US" i="1" dirty="0" smtClean="0"/>
              <a:t>free part</a:t>
            </a:r>
            <a:r>
              <a:rPr lang="en-US" dirty="0" smtClean="0"/>
              <a:t> has 30 bones</a:t>
            </a:r>
          </a:p>
          <a:p>
            <a:pPr eaLnBrk="1" hangingPunct="1"/>
            <a:r>
              <a:rPr lang="en-US" dirty="0" smtClean="0"/>
              <a:t>1 </a:t>
            </a:r>
            <a:r>
              <a:rPr lang="en-US" dirty="0" err="1" smtClean="0"/>
              <a:t>humerus</a:t>
            </a:r>
            <a:r>
              <a:rPr lang="en-US" dirty="0" smtClean="0"/>
              <a:t> (arm)</a:t>
            </a:r>
          </a:p>
          <a:p>
            <a:pPr eaLnBrk="1" hangingPunct="1"/>
            <a:r>
              <a:rPr lang="en-US" dirty="0" smtClean="0"/>
              <a:t>1 ulna (forearm)</a:t>
            </a:r>
          </a:p>
          <a:p>
            <a:pPr eaLnBrk="1" hangingPunct="1"/>
            <a:r>
              <a:rPr lang="en-US" dirty="0" smtClean="0"/>
              <a:t>1 radius (forearm)</a:t>
            </a:r>
          </a:p>
          <a:p>
            <a:pPr eaLnBrk="1" hangingPunct="1"/>
            <a:r>
              <a:rPr lang="en-US" dirty="0" smtClean="0"/>
              <a:t>8 carpals (wrist)</a:t>
            </a:r>
          </a:p>
          <a:p>
            <a:pPr eaLnBrk="1" hangingPunct="1"/>
            <a:r>
              <a:rPr lang="en-US" dirty="0" smtClean="0"/>
              <a:t>19 metacarpal and phalanges (hand)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2009 John Wiley &amp; Sons,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3939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Skeleton of the Arm - Humerus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Longest and largest bone of the free part of the upper limb</a:t>
            </a:r>
          </a:p>
          <a:p>
            <a:pPr eaLnBrk="1" hangingPunct="1"/>
            <a:r>
              <a:rPr lang="en-US" smtClean="0"/>
              <a:t>The proximal ball-shaped end articulates with the glenoid cavity of the scapula</a:t>
            </a:r>
          </a:p>
          <a:p>
            <a:pPr eaLnBrk="1" hangingPunct="1"/>
            <a:r>
              <a:rPr lang="en-US" smtClean="0"/>
              <a:t>The distal end articulates at the elbow with the radius and ulna</a:t>
            </a:r>
          </a:p>
        </p:txBody>
      </p:sp>
    </p:spTree>
    <p:extLst>
      <p:ext uri="{BB962C8B-B14F-4D97-AF65-F5344CB8AC3E}">
        <p14:creationId xmlns="" xmlns:p14="http://schemas.microsoft.com/office/powerpoint/2010/main" val="1811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08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29" b="5446"/>
          <a:stretch>
            <a:fillRect/>
          </a:stretch>
        </p:blipFill>
        <p:spPr bwMode="auto">
          <a:xfrm>
            <a:off x="639763" y="0"/>
            <a:ext cx="8504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7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905000"/>
            <a:ext cx="441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Humerus</a:t>
            </a:r>
            <a:r>
              <a:rPr lang="en-US" sz="4000" dirty="0" smtClean="0"/>
              <a:t> and </a:t>
            </a:r>
            <a:r>
              <a:rPr lang="en-US" sz="4000" dirty="0" err="1" smtClean="0"/>
              <a:t>Glenohumeral</a:t>
            </a:r>
            <a:r>
              <a:rPr lang="en-US" sz="4000" dirty="0" smtClean="0"/>
              <a:t> Joint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 smtClean="0"/>
          </a:p>
        </p:txBody>
      </p:sp>
      <p:pic>
        <p:nvPicPr>
          <p:cNvPr id="43012" name="Picture 6" descr="08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56"/>
          <a:stretch>
            <a:fillRect/>
          </a:stretch>
        </p:blipFill>
        <p:spPr bwMode="auto">
          <a:xfrm>
            <a:off x="5638800" y="0"/>
            <a:ext cx="35052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06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Skeleton of the Forearm - Ulna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The longer of the two forearm bones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Located medial to the radius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O</a:t>
            </a:r>
            <a:r>
              <a:rPr lang="en-US" sz="2600" i="1" smtClean="0"/>
              <a:t>lecranon</a:t>
            </a:r>
            <a:r>
              <a:rPr lang="en-US" sz="2600" smtClean="0"/>
              <a:t> - the large, prominent proximal end, the “tip of your elbow”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i="1" smtClean="0"/>
              <a:t>Coronoid process</a:t>
            </a:r>
            <a:r>
              <a:rPr lang="en-US" sz="2600" smtClean="0"/>
              <a:t> - the anterior “lip” of the proximal ulna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i="1" smtClean="0"/>
              <a:t>Trochlear notch </a:t>
            </a:r>
            <a:r>
              <a:rPr lang="en-US" sz="2600" smtClean="0"/>
              <a:t>- the deep fossa that receives the trochlea of the humerus during elbow flexion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i="1" smtClean="0"/>
              <a:t>Styloid process - </a:t>
            </a:r>
            <a:r>
              <a:rPr lang="en-US" sz="2600" smtClean="0"/>
              <a:t>the thin cylindrical projection on the posterior side of the ulna’s head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</p:spTree>
    <p:extLst>
      <p:ext uri="{BB962C8B-B14F-4D97-AF65-F5344CB8AC3E}">
        <p14:creationId xmlns="" xmlns:p14="http://schemas.microsoft.com/office/powerpoint/2010/main" val="42690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6" descr="08_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78" b="3915"/>
          <a:stretch>
            <a:fillRect/>
          </a:stretch>
        </p:blipFill>
        <p:spPr>
          <a:xfrm>
            <a:off x="1506538" y="0"/>
            <a:ext cx="7637462" cy="6858000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2009 John Wiley &amp; Sons, Inc.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8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08_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32" b="5948"/>
          <a:stretch>
            <a:fillRect/>
          </a:stretch>
        </p:blipFill>
        <p:spPr bwMode="auto">
          <a:xfrm>
            <a:off x="2667000" y="1520825"/>
            <a:ext cx="66294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371600"/>
            <a:ext cx="2895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Right </a:t>
            </a:r>
            <a:r>
              <a:rPr lang="en-US" sz="3200" dirty="0" err="1" smtClean="0"/>
              <a:t>humerus</a:t>
            </a:r>
            <a:r>
              <a:rPr lang="en-US" sz="3200" dirty="0" smtClean="0"/>
              <a:t> in relation to scapula, ulna, and radius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494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2" y="1295400"/>
            <a:ext cx="3124200" cy="24653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Articulations formed by the ulna and radius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2009 John Wiley &amp; Sons, Inc.</a:t>
            </a:r>
          </a:p>
        </p:txBody>
      </p:sp>
      <p:pic>
        <p:nvPicPr>
          <p:cNvPr id="50179" name="Picture 4" descr="08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33" b="5556"/>
          <a:stretch>
            <a:fillRect/>
          </a:stretch>
        </p:blipFill>
        <p:spPr bwMode="auto">
          <a:xfrm>
            <a:off x="3276600" y="0"/>
            <a:ext cx="58674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84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Radius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Lies lateral to the ulna (thumb side of the forearm)</a:t>
            </a:r>
          </a:p>
          <a:p>
            <a:pPr eaLnBrk="1" hangingPunct="1"/>
            <a:r>
              <a:rPr lang="en-US" sz="2600" dirty="0" smtClean="0"/>
              <a:t>The head (disc-shaped) and neck are at the proximal end</a:t>
            </a:r>
          </a:p>
          <a:p>
            <a:pPr eaLnBrk="1" hangingPunct="1"/>
            <a:r>
              <a:rPr lang="en-US" sz="2600" dirty="0" smtClean="0"/>
              <a:t>The head articulates with the </a:t>
            </a:r>
            <a:r>
              <a:rPr lang="en-US" sz="2600" dirty="0" err="1" smtClean="0"/>
              <a:t>capitulum</a:t>
            </a:r>
            <a:r>
              <a:rPr lang="en-US" sz="2600" dirty="0" smtClean="0"/>
              <a:t> of the </a:t>
            </a:r>
            <a:r>
              <a:rPr lang="en-US" sz="2600" dirty="0" err="1" smtClean="0"/>
              <a:t>humerus</a:t>
            </a:r>
            <a:r>
              <a:rPr lang="en-US" sz="2600" dirty="0" smtClean="0"/>
              <a:t> and the radial notch of the ulna</a:t>
            </a:r>
          </a:p>
          <a:p>
            <a:pPr eaLnBrk="1" hangingPunct="1"/>
            <a:r>
              <a:rPr lang="en-US" sz="2600" dirty="0" smtClean="0"/>
              <a:t>Radial tuberosity - medial and inferior to neck, attachment site for biceps </a:t>
            </a:r>
            <a:r>
              <a:rPr lang="en-US" sz="2600" dirty="0" err="1" smtClean="0"/>
              <a:t>brachii</a:t>
            </a:r>
            <a:r>
              <a:rPr lang="en-US" sz="2600" dirty="0" smtClean="0"/>
              <a:t> muscle</a:t>
            </a:r>
          </a:p>
          <a:p>
            <a:pPr eaLnBrk="1" hangingPunct="1"/>
            <a:r>
              <a:rPr lang="en-US" sz="2600" dirty="0" err="1" smtClean="0"/>
              <a:t>Styloid</a:t>
            </a:r>
            <a:r>
              <a:rPr lang="en-US" sz="2600" dirty="0" smtClean="0"/>
              <a:t> process - large distal projection on lateral side of radius</a:t>
            </a:r>
          </a:p>
          <a:p>
            <a:pPr eaLnBrk="1" hangingPunct="1"/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6450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883" y="1295400"/>
            <a:ext cx="5867400" cy="4114800"/>
          </a:xfrm>
        </p:spPr>
        <p:txBody>
          <a:bodyPr>
            <a:normAutofit/>
          </a:bodyPr>
          <a:lstStyle/>
          <a:p>
            <a:pPr marL="788670" lvl="1" indent="-514350" algn="just" eaLnBrk="1" fontAlgn="auto" hangingPunct="1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Head, gaze (eyes), and toes directed anteriorly (forward).</a:t>
            </a:r>
          </a:p>
          <a:p>
            <a:pPr marL="788670" lvl="1" indent="-514350" algn="just" eaLnBrk="1" fontAlgn="auto" hangingPunct="1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Arms adjacent to the sides with the palms facing </a:t>
            </a:r>
            <a:r>
              <a:rPr lang="en-US" sz="2400" dirty="0" err="1" smtClean="0"/>
              <a:t>anteriorly</a:t>
            </a:r>
            <a:r>
              <a:rPr lang="en-US" sz="2400" dirty="0" smtClean="0"/>
              <a:t>.</a:t>
            </a:r>
          </a:p>
          <a:p>
            <a:pPr marL="788670" lvl="1" indent="-514350" algn="just" eaLnBrk="1" fontAlgn="auto" hangingPunct="1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Lower limbs close together with the feet parallel and the toes directed </a:t>
            </a:r>
            <a:r>
              <a:rPr lang="en-US" sz="2400" dirty="0" err="1" smtClean="0"/>
              <a:t>anteriorly</a:t>
            </a:r>
            <a:r>
              <a:rPr lang="en-US" sz="2400" dirty="0" smtClean="0"/>
              <a:t>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44392-D57C-4892-90CC-545BDAAD638B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 descr="Image result for anatomical pos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17" y="1828800"/>
            <a:ext cx="3339483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93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Ulna and Radius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shaft of these bones are connected by an interosseus membrane</a:t>
            </a:r>
          </a:p>
          <a:p>
            <a:pPr eaLnBrk="1" hangingPunct="1"/>
            <a:r>
              <a:rPr lang="en-US" smtClean="0"/>
              <a:t>There is a proximal radioulnar joint and a distal radioulnar joint</a:t>
            </a:r>
          </a:p>
          <a:p>
            <a:pPr eaLnBrk="1" hangingPunct="1"/>
            <a:r>
              <a:rPr lang="en-US" smtClean="0"/>
              <a:t>Proximally, the head of the radius articulates with the radial notch of the ulna</a:t>
            </a:r>
          </a:p>
          <a:p>
            <a:pPr eaLnBrk="1" hangingPunct="1"/>
            <a:r>
              <a:rPr lang="en-US" smtClean="0"/>
              <a:t>Distally, the head of the ulna articulates with the ulnar notch of the radius</a:t>
            </a:r>
          </a:p>
        </p:txBody>
      </p:sp>
    </p:spTree>
    <p:extLst>
      <p:ext uri="{BB962C8B-B14F-4D97-AF65-F5344CB8AC3E}">
        <p14:creationId xmlns="" xmlns:p14="http://schemas.microsoft.com/office/powerpoint/2010/main" val="60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Planes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5105400" cy="106680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altLang="en-US" sz="2800" b="1" dirty="0" smtClean="0"/>
              <a:t>The median plane</a:t>
            </a:r>
            <a:r>
              <a:rPr lang="en-US" altLang="en-US" sz="2800" dirty="0" smtClean="0"/>
              <a:t> divides the body into right and left halves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5E8A0-5907-42D5-95D1-91D3AECF7597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75" t="27000" r="53125" b="30000"/>
          <a:stretch>
            <a:fillRect/>
          </a:stretch>
        </p:blipFill>
        <p:spPr bwMode="auto">
          <a:xfrm>
            <a:off x="5638800" y="1676400"/>
            <a:ext cx="31242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5410200" y="2286000"/>
            <a:ext cx="8382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62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5410200" cy="12192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Sagittal planes </a:t>
            </a:r>
            <a:r>
              <a:rPr lang="en-US" sz="2800" dirty="0" smtClean="0"/>
              <a:t>vertical planes parallel to the median plane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654F2-942A-4FB7-B8CF-BFE520F4662B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00" t="27000" r="53751" b="30000"/>
          <a:stretch>
            <a:fillRect/>
          </a:stretch>
        </p:blipFill>
        <p:spPr bwMode="auto">
          <a:xfrm>
            <a:off x="6019800" y="1752600"/>
            <a:ext cx="27432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638800" y="1524000"/>
            <a:ext cx="6858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35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5867400" cy="1524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Frontal (coronal) planes </a:t>
            </a:r>
            <a:r>
              <a:rPr lang="en-US" sz="2800" dirty="0" smtClean="0"/>
              <a:t>divides the body into anterior (front) and posterior (back) parts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D2841-0FFF-412A-9E99-C1B67575A46D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3789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74" t="27000" r="38333" b="30000"/>
          <a:stretch/>
        </p:blipFill>
        <p:spPr bwMode="auto">
          <a:xfrm>
            <a:off x="6400800" y="1295400"/>
            <a:ext cx="229985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88" t="56319" r="24312" b="30000"/>
          <a:stretch/>
        </p:blipFill>
        <p:spPr bwMode="auto">
          <a:xfrm>
            <a:off x="2583542" y="4876800"/>
            <a:ext cx="226422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248400" y="1524000"/>
            <a:ext cx="457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09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55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5105400" cy="33528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Transverse planes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divides the body into superior (upper) and inferior (lower) parts. 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74370" lvl="1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err="1" smtClean="0"/>
              <a:t>Transaxial</a:t>
            </a:r>
            <a:r>
              <a:rPr lang="en-US" dirty="0" smtClean="0"/>
              <a:t>/axial planes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F7F7-80BC-4848-9A94-CD9878C3359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389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591" t="29607" r="23343" b="30652"/>
          <a:stretch>
            <a:fillRect/>
          </a:stretch>
        </p:blipFill>
        <p:spPr bwMode="auto">
          <a:xfrm>
            <a:off x="6096000" y="1371600"/>
            <a:ext cx="281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715000" y="1447800"/>
            <a:ext cx="838200" cy="1752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27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1250</Words>
  <Application>Microsoft Office PowerPoint</Application>
  <PresentationFormat>On-screen Show (4:3)</PresentationFormat>
  <Paragraphs>260</Paragraphs>
  <Slides>50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Clarity</vt:lpstr>
      <vt:lpstr>Orthopedic Devices</vt:lpstr>
      <vt:lpstr>Outlines</vt:lpstr>
      <vt:lpstr>Approaches to Studying Anatomy</vt:lpstr>
      <vt:lpstr>Regional Anatomy</vt:lpstr>
      <vt:lpstr>Anatomical Position</vt:lpstr>
      <vt:lpstr>Anatomical Planes</vt:lpstr>
      <vt:lpstr>Anatomical Planes</vt:lpstr>
      <vt:lpstr>Anatomical Planes</vt:lpstr>
      <vt:lpstr>Anatomical Planes</vt:lpstr>
      <vt:lpstr>Terms of Relationship and Comparison</vt:lpstr>
      <vt:lpstr>Terms of Relationship and Comparison</vt:lpstr>
      <vt:lpstr>Terms of Relationship and Comparison</vt:lpstr>
      <vt:lpstr>Terms of Relationship and Comparison</vt:lpstr>
      <vt:lpstr>Terms of Relationship and Comparison</vt:lpstr>
      <vt:lpstr>Terms of Movement</vt:lpstr>
      <vt:lpstr>Slide 16</vt:lpstr>
      <vt:lpstr>Terms of Movement</vt:lpstr>
      <vt:lpstr>Terms of Movement</vt:lpstr>
      <vt:lpstr>Terms of Movement</vt:lpstr>
      <vt:lpstr>Terms of Movement</vt:lpstr>
      <vt:lpstr>Terms of Movement</vt:lpstr>
      <vt:lpstr>Terms of Movement</vt:lpstr>
      <vt:lpstr>Terms of Movement</vt:lpstr>
      <vt:lpstr>Terms of Movement</vt:lpstr>
      <vt:lpstr>Terms of Movement</vt:lpstr>
      <vt:lpstr>Slide 26</vt:lpstr>
      <vt:lpstr>General structures of bone</vt:lpstr>
      <vt:lpstr>Classification</vt:lpstr>
      <vt:lpstr>Slide 29</vt:lpstr>
      <vt:lpstr>Slide 30</vt:lpstr>
      <vt:lpstr>Terms used in osteology</vt:lpstr>
      <vt:lpstr>Elevations</vt:lpstr>
      <vt:lpstr>Slide 33</vt:lpstr>
      <vt:lpstr>Slide 34</vt:lpstr>
      <vt:lpstr>Depressions</vt:lpstr>
      <vt:lpstr>Skeleton of the Upper Limb</vt:lpstr>
      <vt:lpstr>The Pectoral (or Shoulder) Girdle</vt:lpstr>
      <vt:lpstr>The Clavicle  </vt:lpstr>
      <vt:lpstr>Scapula  </vt:lpstr>
      <vt:lpstr>Scapula  </vt:lpstr>
      <vt:lpstr>Upper Limb</vt:lpstr>
      <vt:lpstr>Skeleton of the Arm - Humerus</vt:lpstr>
      <vt:lpstr>Slide 43</vt:lpstr>
      <vt:lpstr>Humerus and Glenohumeral Joint </vt:lpstr>
      <vt:lpstr>Skeleton of the Forearm - Ulna</vt:lpstr>
      <vt:lpstr>Slide 46</vt:lpstr>
      <vt:lpstr>Right humerus in relation to scapula, ulna, and radius</vt:lpstr>
      <vt:lpstr>Articulations formed by the ulna and radius</vt:lpstr>
      <vt:lpstr>Radius</vt:lpstr>
      <vt:lpstr>Ulna and Radius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Devices</dc:title>
  <dc:creator>kamyab</dc:creator>
  <cp:lastModifiedBy>h.gohari</cp:lastModifiedBy>
  <cp:revision>91</cp:revision>
  <dcterms:created xsi:type="dcterms:W3CDTF">2016-09-16T09:19:56Z</dcterms:created>
  <dcterms:modified xsi:type="dcterms:W3CDTF">2016-10-02T06:17:35Z</dcterms:modified>
</cp:coreProperties>
</file>